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294" r:id="rId5"/>
    <p:sldId id="264" r:id="rId6"/>
    <p:sldId id="259" r:id="rId7"/>
    <p:sldId id="309" r:id="rId8"/>
    <p:sldId id="321" r:id="rId9"/>
    <p:sldId id="311" r:id="rId10"/>
    <p:sldId id="312" r:id="rId11"/>
    <p:sldId id="313" r:id="rId12"/>
    <p:sldId id="304" r:id="rId13"/>
    <p:sldId id="317" r:id="rId14"/>
    <p:sldId id="305" r:id="rId15"/>
    <p:sldId id="310" r:id="rId16"/>
    <p:sldId id="318" r:id="rId17"/>
    <p:sldId id="319" r:id="rId18"/>
    <p:sldId id="354" r:id="rId19"/>
    <p:sldId id="349" r:id="rId20"/>
    <p:sldId id="348" r:id="rId21"/>
    <p:sldId id="350" r:id="rId22"/>
    <p:sldId id="340" r:id="rId23"/>
    <p:sldId id="324" r:id="rId24"/>
    <p:sldId id="270" r:id="rId25"/>
    <p:sldId id="306" r:id="rId26"/>
    <p:sldId id="327" r:id="rId27"/>
    <p:sldId id="320" r:id="rId28"/>
    <p:sldId id="335" r:id="rId29"/>
    <p:sldId id="353" r:id="rId30"/>
    <p:sldId id="333" r:id="rId31"/>
    <p:sldId id="281" r:id="rId32"/>
    <p:sldId id="282" r:id="rId33"/>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9F23D8-7130-439E-97F7-5385CD371230}" v="14" dt="2024-02-06T16:02:39.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cey, Michael" userId="87c9f8d0-72f6-4141-95a5-a5244b84085f" providerId="ADAL" clId="{849F23D8-7130-439E-97F7-5385CD371230}"/>
    <pc:docChg chg="undo redo custSel addSld delSld modSld sldOrd">
      <pc:chgData name="Lacey, Michael" userId="87c9f8d0-72f6-4141-95a5-a5244b84085f" providerId="ADAL" clId="{849F23D8-7130-439E-97F7-5385CD371230}" dt="2024-02-07T15:33:41.228" v="2811" actId="20577"/>
      <pc:docMkLst>
        <pc:docMk/>
      </pc:docMkLst>
      <pc:sldChg chg="modSp mod">
        <pc:chgData name="Lacey, Michael" userId="87c9f8d0-72f6-4141-95a5-a5244b84085f" providerId="ADAL" clId="{849F23D8-7130-439E-97F7-5385CD371230}" dt="2024-02-07T15:32:13.929" v="2783" actId="6549"/>
        <pc:sldMkLst>
          <pc:docMk/>
          <pc:sldMk cId="0" sldId="259"/>
        </pc:sldMkLst>
        <pc:spChg chg="mod">
          <ac:chgData name="Lacey, Michael" userId="87c9f8d0-72f6-4141-95a5-a5244b84085f" providerId="ADAL" clId="{849F23D8-7130-439E-97F7-5385CD371230}" dt="2024-02-07T15:32:13.929" v="2783" actId="6549"/>
          <ac:spMkLst>
            <pc:docMk/>
            <pc:sldMk cId="0" sldId="259"/>
            <ac:spMk id="10243" creationId="{A8177BFA-30AC-4145-BC14-6B56935019A9}"/>
          </ac:spMkLst>
        </pc:spChg>
      </pc:sldChg>
      <pc:sldChg chg="modSp mod">
        <pc:chgData name="Lacey, Michael" userId="87c9f8d0-72f6-4141-95a5-a5244b84085f" providerId="ADAL" clId="{849F23D8-7130-439E-97F7-5385CD371230}" dt="2024-02-06T14:50:50.089" v="123" actId="20577"/>
        <pc:sldMkLst>
          <pc:docMk/>
          <pc:sldMk cId="0" sldId="264"/>
        </pc:sldMkLst>
        <pc:spChg chg="mod">
          <ac:chgData name="Lacey, Michael" userId="87c9f8d0-72f6-4141-95a5-a5244b84085f" providerId="ADAL" clId="{849F23D8-7130-439E-97F7-5385CD371230}" dt="2024-02-06T14:50:50.089" v="123" actId="20577"/>
          <ac:spMkLst>
            <pc:docMk/>
            <pc:sldMk cId="0" sldId="264"/>
            <ac:spMk id="11267" creationId="{FAA8341E-5BE2-47F7-AFD9-3AA253450E6A}"/>
          </ac:spMkLst>
        </pc:spChg>
      </pc:sldChg>
      <pc:sldChg chg="modSp mod">
        <pc:chgData name="Lacey, Michael" userId="87c9f8d0-72f6-4141-95a5-a5244b84085f" providerId="ADAL" clId="{849F23D8-7130-439E-97F7-5385CD371230}" dt="2024-02-06T16:11:40.713" v="2504" actId="20577"/>
        <pc:sldMkLst>
          <pc:docMk/>
          <pc:sldMk cId="0" sldId="270"/>
        </pc:sldMkLst>
        <pc:spChg chg="mod">
          <ac:chgData name="Lacey, Michael" userId="87c9f8d0-72f6-4141-95a5-a5244b84085f" providerId="ADAL" clId="{849F23D8-7130-439E-97F7-5385CD371230}" dt="2024-02-06T16:11:17.258" v="2465"/>
          <ac:spMkLst>
            <pc:docMk/>
            <pc:sldMk cId="0" sldId="270"/>
            <ac:spMk id="20482" creationId="{BD446B65-F838-4679-B271-1B4D82B8D975}"/>
          </ac:spMkLst>
        </pc:spChg>
        <pc:spChg chg="mod">
          <ac:chgData name="Lacey, Michael" userId="87c9f8d0-72f6-4141-95a5-a5244b84085f" providerId="ADAL" clId="{849F23D8-7130-439E-97F7-5385CD371230}" dt="2024-02-06T16:11:40.713" v="2504" actId="20577"/>
          <ac:spMkLst>
            <pc:docMk/>
            <pc:sldMk cId="0" sldId="270"/>
            <ac:spMk id="20484" creationId="{7E0E23DE-E142-4D52-9BF8-66095A9C38D0}"/>
          </ac:spMkLst>
        </pc:spChg>
      </pc:sldChg>
      <pc:sldChg chg="addSp delSp modSp mod">
        <pc:chgData name="Lacey, Michael" userId="87c9f8d0-72f6-4141-95a5-a5244b84085f" providerId="ADAL" clId="{849F23D8-7130-439E-97F7-5385CD371230}" dt="2024-02-06T14:49:26.143" v="95" actId="20577"/>
        <pc:sldMkLst>
          <pc:docMk/>
          <pc:sldMk cId="0" sldId="294"/>
        </pc:sldMkLst>
        <pc:spChg chg="mod">
          <ac:chgData name="Lacey, Michael" userId="87c9f8d0-72f6-4141-95a5-a5244b84085f" providerId="ADAL" clId="{849F23D8-7130-439E-97F7-5385CD371230}" dt="2024-02-06T14:49:26.143" v="95" actId="20577"/>
          <ac:spMkLst>
            <pc:docMk/>
            <pc:sldMk cId="0" sldId="294"/>
            <ac:spMk id="3" creationId="{D21A5A78-A3E9-48A5-811E-E866457E95A4}"/>
          </ac:spMkLst>
        </pc:spChg>
        <pc:picChg chg="add mod">
          <ac:chgData name="Lacey, Michael" userId="87c9f8d0-72f6-4141-95a5-a5244b84085f" providerId="ADAL" clId="{849F23D8-7130-439E-97F7-5385CD371230}" dt="2024-02-06T14:48:34.195" v="4" actId="1076"/>
          <ac:picMkLst>
            <pc:docMk/>
            <pc:sldMk cId="0" sldId="294"/>
            <ac:picMk id="5" creationId="{59A6C264-71A7-84E3-258B-3EEBE1DED515}"/>
          </ac:picMkLst>
        </pc:picChg>
        <pc:picChg chg="del mod">
          <ac:chgData name="Lacey, Michael" userId="87c9f8d0-72f6-4141-95a5-a5244b84085f" providerId="ADAL" clId="{849F23D8-7130-439E-97F7-5385CD371230}" dt="2024-02-06T14:48:30.016" v="3" actId="21"/>
          <ac:picMkLst>
            <pc:docMk/>
            <pc:sldMk cId="0" sldId="294"/>
            <ac:picMk id="6" creationId="{EA8A64CE-20BD-EB2E-47D0-F2F5D1C6B21E}"/>
          </ac:picMkLst>
        </pc:picChg>
      </pc:sldChg>
      <pc:sldChg chg="modSp mod">
        <pc:chgData name="Lacey, Michael" userId="87c9f8d0-72f6-4141-95a5-a5244b84085f" providerId="ADAL" clId="{849F23D8-7130-439E-97F7-5385CD371230}" dt="2024-02-06T15:23:15.010" v="857" actId="255"/>
        <pc:sldMkLst>
          <pc:docMk/>
          <pc:sldMk cId="0" sldId="304"/>
        </pc:sldMkLst>
        <pc:spChg chg="mod">
          <ac:chgData name="Lacey, Michael" userId="87c9f8d0-72f6-4141-95a5-a5244b84085f" providerId="ADAL" clId="{849F23D8-7130-439E-97F7-5385CD371230}" dt="2024-02-06T15:23:15.010" v="857" actId="255"/>
          <ac:spMkLst>
            <pc:docMk/>
            <pc:sldMk cId="0" sldId="304"/>
            <ac:spMk id="12290" creationId="{D7D100AE-0DAA-4FE6-912A-F3D5C6654D3D}"/>
          </ac:spMkLst>
        </pc:spChg>
      </pc:sldChg>
      <pc:sldChg chg="modSp mod">
        <pc:chgData name="Lacey, Michael" userId="87c9f8d0-72f6-4141-95a5-a5244b84085f" providerId="ADAL" clId="{849F23D8-7130-439E-97F7-5385CD371230}" dt="2024-02-06T15:33:14.276" v="1536" actId="255"/>
        <pc:sldMkLst>
          <pc:docMk/>
          <pc:sldMk cId="0" sldId="305"/>
        </pc:sldMkLst>
        <pc:spChg chg="mod">
          <ac:chgData name="Lacey, Michael" userId="87c9f8d0-72f6-4141-95a5-a5244b84085f" providerId="ADAL" clId="{849F23D8-7130-439E-97F7-5385CD371230}" dt="2024-02-06T15:33:14.276" v="1536" actId="255"/>
          <ac:spMkLst>
            <pc:docMk/>
            <pc:sldMk cId="0" sldId="305"/>
            <ac:spMk id="13314" creationId="{48221341-2895-411E-8B8F-184B376AFB18}"/>
          </ac:spMkLst>
        </pc:spChg>
      </pc:sldChg>
      <pc:sldChg chg="modSp mod">
        <pc:chgData name="Lacey, Michael" userId="87c9f8d0-72f6-4141-95a5-a5244b84085f" providerId="ADAL" clId="{849F23D8-7130-439E-97F7-5385CD371230}" dt="2024-02-06T16:14:09.439" v="2546" actId="255"/>
        <pc:sldMkLst>
          <pc:docMk/>
          <pc:sldMk cId="0" sldId="306"/>
        </pc:sldMkLst>
        <pc:spChg chg="mod">
          <ac:chgData name="Lacey, Michael" userId="87c9f8d0-72f6-4141-95a5-a5244b84085f" providerId="ADAL" clId="{849F23D8-7130-439E-97F7-5385CD371230}" dt="2024-02-06T16:14:09.439" v="2546" actId="255"/>
          <ac:spMkLst>
            <pc:docMk/>
            <pc:sldMk cId="0" sldId="306"/>
            <ac:spMk id="4" creationId="{637123B3-0825-4671-A6BF-D4B17CE12BDC}"/>
          </ac:spMkLst>
        </pc:spChg>
        <pc:spChg chg="mod">
          <ac:chgData name="Lacey, Michael" userId="87c9f8d0-72f6-4141-95a5-a5244b84085f" providerId="ADAL" clId="{849F23D8-7130-439E-97F7-5385CD371230}" dt="2024-02-06T16:12:38.270" v="2542" actId="20577"/>
          <ac:spMkLst>
            <pc:docMk/>
            <pc:sldMk cId="0" sldId="306"/>
            <ac:spMk id="21506" creationId="{0CF79D17-46C7-4FC8-AF8B-AE399BC70A2D}"/>
          </ac:spMkLst>
        </pc:spChg>
      </pc:sldChg>
      <pc:sldChg chg="modSp mod">
        <pc:chgData name="Lacey, Michael" userId="87c9f8d0-72f6-4141-95a5-a5244b84085f" providerId="ADAL" clId="{849F23D8-7130-439E-97F7-5385CD371230}" dt="2024-02-06T14:57:19.470" v="714" actId="20577"/>
        <pc:sldMkLst>
          <pc:docMk/>
          <pc:sldMk cId="368628919" sldId="309"/>
        </pc:sldMkLst>
        <pc:spChg chg="mod">
          <ac:chgData name="Lacey, Michael" userId="87c9f8d0-72f6-4141-95a5-a5244b84085f" providerId="ADAL" clId="{849F23D8-7130-439E-97F7-5385CD371230}" dt="2024-02-06T14:57:19.470" v="714" actId="20577"/>
          <ac:spMkLst>
            <pc:docMk/>
            <pc:sldMk cId="368628919" sldId="309"/>
            <ac:spMk id="7" creationId="{B05E9953-6942-495B-A1B0-4441C5D524C7}"/>
          </ac:spMkLst>
        </pc:spChg>
      </pc:sldChg>
      <pc:sldChg chg="addSp delSp modSp mod">
        <pc:chgData name="Lacey, Michael" userId="87c9f8d0-72f6-4141-95a5-a5244b84085f" providerId="ADAL" clId="{849F23D8-7130-439E-97F7-5385CD371230}" dt="2024-02-06T15:35:03.516" v="1545" actId="14100"/>
        <pc:sldMkLst>
          <pc:docMk/>
          <pc:sldMk cId="1989056024" sldId="310"/>
        </pc:sldMkLst>
        <pc:picChg chg="del">
          <ac:chgData name="Lacey, Michael" userId="87c9f8d0-72f6-4141-95a5-a5244b84085f" providerId="ADAL" clId="{849F23D8-7130-439E-97F7-5385CD371230}" dt="2024-02-06T15:33:24.698" v="1537" actId="21"/>
          <ac:picMkLst>
            <pc:docMk/>
            <pc:sldMk cId="1989056024" sldId="310"/>
            <ac:picMk id="3" creationId="{56120C8E-9AEA-F7B2-FE71-55A8C5ECCC52}"/>
          </ac:picMkLst>
        </pc:picChg>
        <pc:picChg chg="add mod">
          <ac:chgData name="Lacey, Michael" userId="87c9f8d0-72f6-4141-95a5-a5244b84085f" providerId="ADAL" clId="{849F23D8-7130-439E-97F7-5385CD371230}" dt="2024-02-06T15:34:43.626" v="1541" actId="1076"/>
          <ac:picMkLst>
            <pc:docMk/>
            <pc:sldMk cId="1989056024" sldId="310"/>
            <ac:picMk id="5" creationId="{B89B85F3-B3F1-9CDD-2712-5C73E8DE02BD}"/>
          </ac:picMkLst>
        </pc:picChg>
        <pc:picChg chg="add mod">
          <ac:chgData name="Lacey, Michael" userId="87c9f8d0-72f6-4141-95a5-a5244b84085f" providerId="ADAL" clId="{849F23D8-7130-439E-97F7-5385CD371230}" dt="2024-02-06T15:35:03.516" v="1545" actId="14100"/>
          <ac:picMkLst>
            <pc:docMk/>
            <pc:sldMk cId="1989056024" sldId="310"/>
            <ac:picMk id="6" creationId="{D9F48D50-C76A-382C-30FF-2833006E7068}"/>
          </ac:picMkLst>
        </pc:picChg>
      </pc:sldChg>
      <pc:sldChg chg="modSp mod">
        <pc:chgData name="Lacey, Michael" userId="87c9f8d0-72f6-4141-95a5-a5244b84085f" providerId="ADAL" clId="{849F23D8-7130-439E-97F7-5385CD371230}" dt="2024-02-06T15:19:36.961" v="844" actId="15"/>
        <pc:sldMkLst>
          <pc:docMk/>
          <pc:sldMk cId="0" sldId="312"/>
        </pc:sldMkLst>
        <pc:spChg chg="mod">
          <ac:chgData name="Lacey, Michael" userId="87c9f8d0-72f6-4141-95a5-a5244b84085f" providerId="ADAL" clId="{849F23D8-7130-439E-97F7-5385CD371230}" dt="2024-02-06T15:19:36.961" v="844" actId="15"/>
          <ac:spMkLst>
            <pc:docMk/>
            <pc:sldMk cId="0" sldId="312"/>
            <ac:spMk id="4" creationId="{22C82FCE-C618-4728-B0BC-0714C03A3F25}"/>
          </ac:spMkLst>
        </pc:spChg>
      </pc:sldChg>
      <pc:sldChg chg="addSp delSp modSp mod ord">
        <pc:chgData name="Lacey, Michael" userId="87c9f8d0-72f6-4141-95a5-a5244b84085f" providerId="ADAL" clId="{849F23D8-7130-439E-97F7-5385CD371230}" dt="2024-02-07T14:40:02.833" v="2708"/>
        <pc:sldMkLst>
          <pc:docMk/>
          <pc:sldMk cId="2512374105" sldId="313"/>
        </pc:sldMkLst>
        <pc:spChg chg="add del mod">
          <ac:chgData name="Lacey, Michael" userId="87c9f8d0-72f6-4141-95a5-a5244b84085f" providerId="ADAL" clId="{849F23D8-7130-439E-97F7-5385CD371230}" dt="2024-02-06T15:24:05.418" v="859" actId="22"/>
          <ac:spMkLst>
            <pc:docMk/>
            <pc:sldMk cId="2512374105" sldId="313"/>
            <ac:spMk id="3" creationId="{2BFB17BA-1C95-C65A-5416-C462FA69AAEE}"/>
          </ac:spMkLst>
        </pc:spChg>
        <pc:picChg chg="del">
          <ac:chgData name="Lacey, Michael" userId="87c9f8d0-72f6-4141-95a5-a5244b84085f" providerId="ADAL" clId="{849F23D8-7130-439E-97F7-5385CD371230}" dt="2024-02-06T15:23:28.323" v="858" actId="21"/>
          <ac:picMkLst>
            <pc:docMk/>
            <pc:sldMk cId="2512374105" sldId="313"/>
            <ac:picMk id="5" creationId="{FBAC9E30-9464-8FA1-E41A-48912AC87591}"/>
          </ac:picMkLst>
        </pc:picChg>
        <pc:picChg chg="add mod ord">
          <ac:chgData name="Lacey, Michael" userId="87c9f8d0-72f6-4141-95a5-a5244b84085f" providerId="ADAL" clId="{849F23D8-7130-439E-97F7-5385CD371230}" dt="2024-02-06T15:24:09.692" v="860" actId="1076"/>
          <ac:picMkLst>
            <pc:docMk/>
            <pc:sldMk cId="2512374105" sldId="313"/>
            <ac:picMk id="7" creationId="{E321371D-6483-5F8A-05A1-F6D1197EADBD}"/>
          </ac:picMkLst>
        </pc:picChg>
      </pc:sldChg>
      <pc:sldChg chg="modSp mod">
        <pc:chgData name="Lacey, Michael" userId="87c9f8d0-72f6-4141-95a5-a5244b84085f" providerId="ADAL" clId="{849F23D8-7130-439E-97F7-5385CD371230}" dt="2024-02-07T15:32:48.975" v="2787" actId="20577"/>
        <pc:sldMkLst>
          <pc:docMk/>
          <pc:sldMk cId="2060488512" sldId="317"/>
        </pc:sldMkLst>
        <pc:spChg chg="mod">
          <ac:chgData name="Lacey, Michael" userId="87c9f8d0-72f6-4141-95a5-a5244b84085f" providerId="ADAL" clId="{849F23D8-7130-439E-97F7-5385CD371230}" dt="2024-02-07T15:32:48.975" v="2787" actId="20577"/>
          <ac:spMkLst>
            <pc:docMk/>
            <pc:sldMk cId="2060488512" sldId="317"/>
            <ac:spMk id="5" creationId="{C50B2F51-8835-4DCF-86CE-F4BA019A30F2}"/>
          </ac:spMkLst>
        </pc:spChg>
      </pc:sldChg>
      <pc:sldChg chg="modSp mod">
        <pc:chgData name="Lacey, Michael" userId="87c9f8d0-72f6-4141-95a5-a5244b84085f" providerId="ADAL" clId="{849F23D8-7130-439E-97F7-5385CD371230}" dt="2024-02-06T15:39:37.781" v="1638" actId="20577"/>
        <pc:sldMkLst>
          <pc:docMk/>
          <pc:sldMk cId="0" sldId="318"/>
        </pc:sldMkLst>
        <pc:spChg chg="mod">
          <ac:chgData name="Lacey, Michael" userId="87c9f8d0-72f6-4141-95a5-a5244b84085f" providerId="ADAL" clId="{849F23D8-7130-439E-97F7-5385CD371230}" dt="2024-02-06T15:39:37.781" v="1638" actId="20577"/>
          <ac:spMkLst>
            <pc:docMk/>
            <pc:sldMk cId="0" sldId="318"/>
            <ac:spMk id="20483" creationId="{BE374A52-55F7-43A7-B65D-7A515F3867FE}"/>
          </ac:spMkLst>
        </pc:spChg>
      </pc:sldChg>
      <pc:sldChg chg="modSp mod">
        <pc:chgData name="Lacey, Michael" userId="87c9f8d0-72f6-4141-95a5-a5244b84085f" providerId="ADAL" clId="{849F23D8-7130-439E-97F7-5385CD371230}" dt="2024-02-06T16:01:33.088" v="2361" actId="20577"/>
        <pc:sldMkLst>
          <pc:docMk/>
          <pc:sldMk cId="3138767618" sldId="319"/>
        </pc:sldMkLst>
        <pc:spChg chg="mod">
          <ac:chgData name="Lacey, Michael" userId="87c9f8d0-72f6-4141-95a5-a5244b84085f" providerId="ADAL" clId="{849F23D8-7130-439E-97F7-5385CD371230}" dt="2024-02-06T16:01:33.088" v="2361" actId="20577"/>
          <ac:spMkLst>
            <pc:docMk/>
            <pc:sldMk cId="3138767618" sldId="319"/>
            <ac:spMk id="18434" creationId="{406549E7-086E-435C-BF5F-D6F7197844B7}"/>
          </ac:spMkLst>
        </pc:spChg>
      </pc:sldChg>
      <pc:sldChg chg="modSp mod">
        <pc:chgData name="Lacey, Michael" userId="87c9f8d0-72f6-4141-95a5-a5244b84085f" providerId="ADAL" clId="{849F23D8-7130-439E-97F7-5385CD371230}" dt="2024-02-07T14:15:24.088" v="2706" actId="20577"/>
        <pc:sldMkLst>
          <pc:docMk/>
          <pc:sldMk cId="64842459" sldId="321"/>
        </pc:sldMkLst>
        <pc:spChg chg="mod">
          <ac:chgData name="Lacey, Michael" userId="87c9f8d0-72f6-4141-95a5-a5244b84085f" providerId="ADAL" clId="{849F23D8-7130-439E-97F7-5385CD371230}" dt="2024-02-07T14:15:24.088" v="2706" actId="20577"/>
          <ac:spMkLst>
            <pc:docMk/>
            <pc:sldMk cId="64842459" sldId="321"/>
            <ac:spMk id="7" creationId="{B05E9953-6942-495B-A1B0-4441C5D524C7}"/>
          </ac:spMkLst>
        </pc:spChg>
      </pc:sldChg>
      <pc:sldChg chg="modSp mod">
        <pc:chgData name="Lacey, Michael" userId="87c9f8d0-72f6-4141-95a5-a5244b84085f" providerId="ADAL" clId="{849F23D8-7130-439E-97F7-5385CD371230}" dt="2024-02-06T16:10:54.981" v="2464" actId="20577"/>
        <pc:sldMkLst>
          <pc:docMk/>
          <pc:sldMk cId="3182353218" sldId="324"/>
        </pc:sldMkLst>
        <pc:spChg chg="mod">
          <ac:chgData name="Lacey, Michael" userId="87c9f8d0-72f6-4141-95a5-a5244b84085f" providerId="ADAL" clId="{849F23D8-7130-439E-97F7-5385CD371230}" dt="2024-02-06T16:10:54.981" v="2464" actId="20577"/>
          <ac:spMkLst>
            <pc:docMk/>
            <pc:sldMk cId="3182353218" sldId="324"/>
            <ac:spMk id="3" creationId="{00000000-0000-0000-0000-000000000000}"/>
          </ac:spMkLst>
        </pc:spChg>
        <pc:spChg chg="mod">
          <ac:chgData name="Lacey, Michael" userId="87c9f8d0-72f6-4141-95a5-a5244b84085f" providerId="ADAL" clId="{849F23D8-7130-439E-97F7-5385CD371230}" dt="2024-02-06T16:10:32.200" v="2424" actId="20577"/>
          <ac:spMkLst>
            <pc:docMk/>
            <pc:sldMk cId="3182353218" sldId="324"/>
            <ac:spMk id="6" creationId="{CD9869E5-6ED2-F9FA-07C0-422DB0205E50}"/>
          </ac:spMkLst>
        </pc:spChg>
      </pc:sldChg>
      <pc:sldChg chg="del">
        <pc:chgData name="Lacey, Michael" userId="87c9f8d0-72f6-4141-95a5-a5244b84085f" providerId="ADAL" clId="{849F23D8-7130-439E-97F7-5385CD371230}" dt="2024-02-06T16:13:28.810" v="2543" actId="2696"/>
        <pc:sldMkLst>
          <pc:docMk/>
          <pc:sldMk cId="3388793029" sldId="326"/>
        </pc:sldMkLst>
      </pc:sldChg>
      <pc:sldChg chg="modSp mod">
        <pc:chgData name="Lacey, Michael" userId="87c9f8d0-72f6-4141-95a5-a5244b84085f" providerId="ADAL" clId="{849F23D8-7130-439E-97F7-5385CD371230}" dt="2024-02-06T16:14:19.081" v="2547" actId="255"/>
        <pc:sldMkLst>
          <pc:docMk/>
          <pc:sldMk cId="183952309" sldId="327"/>
        </pc:sldMkLst>
        <pc:spChg chg="mod">
          <ac:chgData name="Lacey, Michael" userId="87c9f8d0-72f6-4141-95a5-a5244b84085f" providerId="ADAL" clId="{849F23D8-7130-439E-97F7-5385CD371230}" dt="2024-02-06T16:14:19.081" v="2547" actId="255"/>
          <ac:spMkLst>
            <pc:docMk/>
            <pc:sldMk cId="183952309" sldId="327"/>
            <ac:spMk id="8" creationId="{949893F6-E97D-AC6E-D4FD-113703493E66}"/>
          </ac:spMkLst>
        </pc:spChg>
      </pc:sldChg>
      <pc:sldChg chg="modSp mod">
        <pc:chgData name="Lacey, Michael" userId="87c9f8d0-72f6-4141-95a5-a5244b84085f" providerId="ADAL" clId="{849F23D8-7130-439E-97F7-5385CD371230}" dt="2024-02-06T16:26:49.359" v="2689" actId="20577"/>
        <pc:sldMkLst>
          <pc:docMk/>
          <pc:sldMk cId="2778760147" sldId="333"/>
        </pc:sldMkLst>
        <pc:spChg chg="mod">
          <ac:chgData name="Lacey, Michael" userId="87c9f8d0-72f6-4141-95a5-a5244b84085f" providerId="ADAL" clId="{849F23D8-7130-439E-97F7-5385CD371230}" dt="2024-02-06T16:26:49.359" v="2689" actId="20577"/>
          <ac:spMkLst>
            <pc:docMk/>
            <pc:sldMk cId="2778760147" sldId="333"/>
            <ac:spMk id="3" creationId="{00000000-0000-0000-0000-000000000000}"/>
          </ac:spMkLst>
        </pc:spChg>
      </pc:sldChg>
      <pc:sldChg chg="modSp mod">
        <pc:chgData name="Lacey, Michael" userId="87c9f8d0-72f6-4141-95a5-a5244b84085f" providerId="ADAL" clId="{849F23D8-7130-439E-97F7-5385CD371230}" dt="2024-02-07T15:32:59.115" v="2794" actId="20577"/>
        <pc:sldMkLst>
          <pc:docMk/>
          <pc:sldMk cId="3230237571" sldId="335"/>
        </pc:sldMkLst>
        <pc:spChg chg="mod">
          <ac:chgData name="Lacey, Michael" userId="87c9f8d0-72f6-4141-95a5-a5244b84085f" providerId="ADAL" clId="{849F23D8-7130-439E-97F7-5385CD371230}" dt="2024-02-07T15:32:59.115" v="2794" actId="20577"/>
          <ac:spMkLst>
            <pc:docMk/>
            <pc:sldMk cId="3230237571" sldId="335"/>
            <ac:spMk id="3" creationId="{00000000-0000-0000-0000-000000000000}"/>
          </ac:spMkLst>
        </pc:spChg>
      </pc:sldChg>
      <pc:sldChg chg="del">
        <pc:chgData name="Lacey, Michael" userId="87c9f8d0-72f6-4141-95a5-a5244b84085f" providerId="ADAL" clId="{849F23D8-7130-439E-97F7-5385CD371230}" dt="2024-02-06T15:52:29.084" v="2266" actId="2696"/>
        <pc:sldMkLst>
          <pc:docMk/>
          <pc:sldMk cId="2159219946" sldId="339"/>
        </pc:sldMkLst>
      </pc:sldChg>
      <pc:sldChg chg="modSp mod">
        <pc:chgData name="Lacey, Michael" userId="87c9f8d0-72f6-4141-95a5-a5244b84085f" providerId="ADAL" clId="{849F23D8-7130-439E-97F7-5385CD371230}" dt="2024-02-07T15:33:41.228" v="2811" actId="20577"/>
        <pc:sldMkLst>
          <pc:docMk/>
          <pc:sldMk cId="110136246" sldId="340"/>
        </pc:sldMkLst>
        <pc:spChg chg="mod">
          <ac:chgData name="Lacey, Michael" userId="87c9f8d0-72f6-4141-95a5-a5244b84085f" providerId="ADAL" clId="{849F23D8-7130-439E-97F7-5385CD371230}" dt="2024-02-07T15:33:41.228" v="2811" actId="20577"/>
          <ac:spMkLst>
            <pc:docMk/>
            <pc:sldMk cId="110136246" sldId="340"/>
            <ac:spMk id="3" creationId="{00000000-0000-0000-0000-000000000000}"/>
          </ac:spMkLst>
        </pc:spChg>
      </pc:sldChg>
      <pc:sldChg chg="modSp mod">
        <pc:chgData name="Lacey, Michael" userId="87c9f8d0-72f6-4141-95a5-a5244b84085f" providerId="ADAL" clId="{849F23D8-7130-439E-97F7-5385CD371230}" dt="2024-02-06T15:45:19.376" v="1822" actId="20577"/>
        <pc:sldMkLst>
          <pc:docMk/>
          <pc:sldMk cId="986521117" sldId="348"/>
        </pc:sldMkLst>
        <pc:spChg chg="mod">
          <ac:chgData name="Lacey, Michael" userId="87c9f8d0-72f6-4141-95a5-a5244b84085f" providerId="ADAL" clId="{849F23D8-7130-439E-97F7-5385CD371230}" dt="2024-02-06T15:45:19.376" v="1822" actId="20577"/>
          <ac:spMkLst>
            <pc:docMk/>
            <pc:sldMk cId="986521117" sldId="348"/>
            <ac:spMk id="3" creationId="{00000000-0000-0000-0000-000000000000}"/>
          </ac:spMkLst>
        </pc:spChg>
      </pc:sldChg>
      <pc:sldChg chg="modSp mod">
        <pc:chgData name="Lacey, Michael" userId="87c9f8d0-72f6-4141-95a5-a5244b84085f" providerId="ADAL" clId="{849F23D8-7130-439E-97F7-5385CD371230}" dt="2024-02-06T15:44:22.227" v="1791" actId="20577"/>
        <pc:sldMkLst>
          <pc:docMk/>
          <pc:sldMk cId="2849281668" sldId="349"/>
        </pc:sldMkLst>
        <pc:spChg chg="mod">
          <ac:chgData name="Lacey, Michael" userId="87c9f8d0-72f6-4141-95a5-a5244b84085f" providerId="ADAL" clId="{849F23D8-7130-439E-97F7-5385CD371230}" dt="2024-02-06T15:44:22.227" v="1791" actId="20577"/>
          <ac:spMkLst>
            <pc:docMk/>
            <pc:sldMk cId="2849281668" sldId="349"/>
            <ac:spMk id="18434" creationId="{406549E7-086E-435C-BF5F-D6F7197844B7}"/>
          </ac:spMkLst>
        </pc:spChg>
      </pc:sldChg>
      <pc:sldChg chg="modSp mod">
        <pc:chgData name="Lacey, Michael" userId="87c9f8d0-72f6-4141-95a5-a5244b84085f" providerId="ADAL" clId="{849F23D8-7130-439E-97F7-5385CD371230}" dt="2024-02-06T15:52:34.508" v="2270" actId="20577"/>
        <pc:sldMkLst>
          <pc:docMk/>
          <pc:sldMk cId="1613103770" sldId="350"/>
        </pc:sldMkLst>
        <pc:spChg chg="mod">
          <ac:chgData name="Lacey, Michael" userId="87c9f8d0-72f6-4141-95a5-a5244b84085f" providerId="ADAL" clId="{849F23D8-7130-439E-97F7-5385CD371230}" dt="2024-02-06T15:52:34.508" v="2270" actId="20577"/>
          <ac:spMkLst>
            <pc:docMk/>
            <pc:sldMk cId="1613103770" sldId="350"/>
            <ac:spMk id="3" creationId="{00000000-0000-0000-0000-000000000000}"/>
          </ac:spMkLst>
        </pc:spChg>
      </pc:sldChg>
      <pc:sldChg chg="del">
        <pc:chgData name="Lacey, Michael" userId="87c9f8d0-72f6-4141-95a5-a5244b84085f" providerId="ADAL" clId="{849F23D8-7130-439E-97F7-5385CD371230}" dt="2024-02-06T15:54:08.457" v="2271" actId="2696"/>
        <pc:sldMkLst>
          <pc:docMk/>
          <pc:sldMk cId="435655219" sldId="351"/>
        </pc:sldMkLst>
      </pc:sldChg>
      <pc:sldChg chg="add del">
        <pc:chgData name="Lacey, Michael" userId="87c9f8d0-72f6-4141-95a5-a5244b84085f" providerId="ADAL" clId="{849F23D8-7130-439E-97F7-5385CD371230}" dt="2024-02-06T16:09:59.250" v="2389" actId="2696"/>
        <pc:sldMkLst>
          <pc:docMk/>
          <pc:sldMk cId="2068088944" sldId="352"/>
        </pc:sldMkLst>
      </pc:sldChg>
      <pc:sldChg chg="modSp mod">
        <pc:chgData name="Lacey, Michael" userId="87c9f8d0-72f6-4141-95a5-a5244b84085f" providerId="ADAL" clId="{849F23D8-7130-439E-97F7-5385CD371230}" dt="2024-02-06T16:25:31.738" v="2596" actId="20577"/>
        <pc:sldMkLst>
          <pc:docMk/>
          <pc:sldMk cId="809495912" sldId="353"/>
        </pc:sldMkLst>
        <pc:spChg chg="mod">
          <ac:chgData name="Lacey, Michael" userId="87c9f8d0-72f6-4141-95a5-a5244b84085f" providerId="ADAL" clId="{849F23D8-7130-439E-97F7-5385CD371230}" dt="2024-02-06T16:25:31.738" v="2596" actId="20577"/>
          <ac:spMkLst>
            <pc:docMk/>
            <pc:sldMk cId="809495912" sldId="353"/>
            <ac:spMk id="3" creationId="{00000000-0000-0000-0000-000000000000}"/>
          </ac:spMkLst>
        </pc:spChg>
      </pc:sldChg>
      <pc:sldChg chg="addSp delSp modSp new mod">
        <pc:chgData name="Lacey, Michael" userId="87c9f8d0-72f6-4141-95a5-a5244b84085f" providerId="ADAL" clId="{849F23D8-7130-439E-97F7-5385CD371230}" dt="2024-02-06T16:02:39.834" v="2369" actId="14100"/>
        <pc:sldMkLst>
          <pc:docMk/>
          <pc:sldMk cId="2662399469" sldId="354"/>
        </pc:sldMkLst>
        <pc:spChg chg="mod">
          <ac:chgData name="Lacey, Michael" userId="87c9f8d0-72f6-4141-95a5-a5244b84085f" providerId="ADAL" clId="{849F23D8-7130-439E-97F7-5385CD371230}" dt="2024-02-06T16:02:37.172" v="2368" actId="14100"/>
          <ac:spMkLst>
            <pc:docMk/>
            <pc:sldMk cId="2662399469" sldId="354"/>
            <ac:spMk id="2" creationId="{52877F51-40E8-5A02-D64C-3170C89222A9}"/>
          </ac:spMkLst>
        </pc:spChg>
        <pc:spChg chg="del">
          <ac:chgData name="Lacey, Michael" userId="87c9f8d0-72f6-4141-95a5-a5244b84085f" providerId="ADAL" clId="{849F23D8-7130-439E-97F7-5385CD371230}" dt="2024-02-06T16:02:18.210" v="2364"/>
          <ac:spMkLst>
            <pc:docMk/>
            <pc:sldMk cId="2662399469" sldId="354"/>
            <ac:spMk id="3" creationId="{E3E10882-ABC1-C1EC-1A45-E614ECA31EEA}"/>
          </ac:spMkLst>
        </pc:spChg>
        <pc:picChg chg="add mod">
          <ac:chgData name="Lacey, Michael" userId="87c9f8d0-72f6-4141-95a5-a5244b84085f" providerId="ADAL" clId="{849F23D8-7130-439E-97F7-5385CD371230}" dt="2024-02-06T16:02:39.834" v="2369" actId="14100"/>
          <ac:picMkLst>
            <pc:docMk/>
            <pc:sldMk cId="2662399469" sldId="354"/>
            <ac:picMk id="4" creationId="{A566721F-5D7D-E74F-8BF9-DC83305D86E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4657CC-D80E-4642-8254-88785267FAC1}"/>
              </a:ext>
            </a:extLst>
          </p:cNvPr>
          <p:cNvSpPr>
            <a:spLocks noGrp="1"/>
          </p:cNvSpPr>
          <p:nvPr>
            <p:ph type="hdr" sz="quarter"/>
          </p:nvPr>
        </p:nvSpPr>
        <p:spPr>
          <a:xfrm>
            <a:off x="0" y="0"/>
            <a:ext cx="3038475" cy="466725"/>
          </a:xfrm>
          <a:prstGeom prst="rect">
            <a:avLst/>
          </a:prstGeom>
        </p:spPr>
        <p:txBody>
          <a:bodyPr vert="horz" lIns="91419" tIns="45708" rIns="91419" bIns="45708"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7F1C04A3-6C98-4066-A838-61664637CD1F}"/>
              </a:ext>
            </a:extLst>
          </p:cNvPr>
          <p:cNvSpPr>
            <a:spLocks noGrp="1"/>
          </p:cNvSpPr>
          <p:nvPr>
            <p:ph type="dt" sz="quarter" idx="1"/>
          </p:nvPr>
        </p:nvSpPr>
        <p:spPr>
          <a:xfrm>
            <a:off x="3970338" y="0"/>
            <a:ext cx="3038475" cy="466725"/>
          </a:xfrm>
          <a:prstGeom prst="rect">
            <a:avLst/>
          </a:prstGeom>
        </p:spPr>
        <p:txBody>
          <a:bodyPr vert="horz" lIns="91419" tIns="45708" rIns="91419" bIns="45708" rtlCol="0"/>
          <a:lstStyle>
            <a:lvl1pPr algn="r" eaLnBrk="1" hangingPunct="1">
              <a:defRPr sz="1200">
                <a:latin typeface="Arial" charset="0"/>
                <a:cs typeface="Arial" charset="0"/>
              </a:defRPr>
            </a:lvl1pPr>
          </a:lstStyle>
          <a:p>
            <a:pPr>
              <a:defRPr/>
            </a:pPr>
            <a:fld id="{4BF8B333-EBD0-4063-82B8-427D8EB837D5}" type="datetimeFigureOut">
              <a:rPr lang="en-US"/>
              <a:pPr>
                <a:defRPr/>
              </a:pPr>
              <a:t>2/7/2024</a:t>
            </a:fld>
            <a:endParaRPr lang="en-US"/>
          </a:p>
        </p:txBody>
      </p:sp>
      <p:sp>
        <p:nvSpPr>
          <p:cNvPr id="4" name="Footer Placeholder 3">
            <a:extLst>
              <a:ext uri="{FF2B5EF4-FFF2-40B4-BE49-F238E27FC236}">
                <a16:creationId xmlns:a16="http://schemas.microsoft.com/office/drawing/2014/main" id="{B5B77E7C-B7BC-4C29-B33C-89A87F2FEFB5}"/>
              </a:ext>
            </a:extLst>
          </p:cNvPr>
          <p:cNvSpPr>
            <a:spLocks noGrp="1"/>
          </p:cNvSpPr>
          <p:nvPr>
            <p:ph type="ftr" sz="quarter" idx="2"/>
          </p:nvPr>
        </p:nvSpPr>
        <p:spPr>
          <a:xfrm>
            <a:off x="0" y="8828088"/>
            <a:ext cx="3038475" cy="466725"/>
          </a:xfrm>
          <a:prstGeom prst="rect">
            <a:avLst/>
          </a:prstGeom>
        </p:spPr>
        <p:txBody>
          <a:bodyPr vert="horz" lIns="91419" tIns="45708" rIns="91419" bIns="45708"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A39346FF-9514-44A6-9B4A-0B734FC88B20}"/>
              </a:ext>
            </a:extLst>
          </p:cNvPr>
          <p:cNvSpPr>
            <a:spLocks noGrp="1"/>
          </p:cNvSpPr>
          <p:nvPr>
            <p:ph type="sldNum" sz="quarter" idx="3"/>
          </p:nvPr>
        </p:nvSpPr>
        <p:spPr>
          <a:xfrm>
            <a:off x="3970338" y="8828088"/>
            <a:ext cx="3038475" cy="466725"/>
          </a:xfrm>
          <a:prstGeom prst="rect">
            <a:avLst/>
          </a:prstGeom>
        </p:spPr>
        <p:txBody>
          <a:bodyPr vert="horz" wrap="square" lIns="91419" tIns="45708" rIns="91419" bIns="45708" numCol="1" anchor="b" anchorCtr="0" compatLnSpc="1">
            <a:prstTxWarp prst="textNoShape">
              <a:avLst/>
            </a:prstTxWarp>
          </a:bodyPr>
          <a:lstStyle>
            <a:lvl1pPr algn="r" eaLnBrk="1" hangingPunct="1">
              <a:defRPr sz="1200"/>
            </a:lvl1pPr>
          </a:lstStyle>
          <a:p>
            <a:fld id="{1A09409B-78FA-48F5-949D-DEC120442E9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35CEE6-7818-488B-9165-F820143FB2AF}"/>
              </a:ext>
            </a:extLst>
          </p:cNvPr>
          <p:cNvSpPr>
            <a:spLocks noGrp="1"/>
          </p:cNvSpPr>
          <p:nvPr>
            <p:ph type="hdr" sz="quarter"/>
          </p:nvPr>
        </p:nvSpPr>
        <p:spPr>
          <a:xfrm>
            <a:off x="0" y="0"/>
            <a:ext cx="3038475" cy="466725"/>
          </a:xfrm>
          <a:prstGeom prst="rect">
            <a:avLst/>
          </a:prstGeom>
        </p:spPr>
        <p:txBody>
          <a:bodyPr vert="horz" lIns="91419" tIns="45708" rIns="91419" bIns="45708"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C3996C8-8A2C-42EB-BF07-2A8F4D0B5516}"/>
              </a:ext>
            </a:extLst>
          </p:cNvPr>
          <p:cNvSpPr>
            <a:spLocks noGrp="1"/>
          </p:cNvSpPr>
          <p:nvPr>
            <p:ph type="dt" idx="1"/>
          </p:nvPr>
        </p:nvSpPr>
        <p:spPr>
          <a:xfrm>
            <a:off x="3970338" y="0"/>
            <a:ext cx="3038475" cy="466725"/>
          </a:xfrm>
          <a:prstGeom prst="rect">
            <a:avLst/>
          </a:prstGeom>
        </p:spPr>
        <p:txBody>
          <a:bodyPr vert="horz" lIns="91419" tIns="45708" rIns="91419" bIns="45708" rtlCol="0"/>
          <a:lstStyle>
            <a:lvl1pPr algn="r" eaLnBrk="1" fontAlgn="auto" hangingPunct="1">
              <a:spcBef>
                <a:spcPts val="0"/>
              </a:spcBef>
              <a:spcAft>
                <a:spcPts val="0"/>
              </a:spcAft>
              <a:defRPr sz="1200">
                <a:latin typeface="+mn-lt"/>
                <a:cs typeface="+mn-cs"/>
              </a:defRPr>
            </a:lvl1pPr>
          </a:lstStyle>
          <a:p>
            <a:pPr>
              <a:defRPr/>
            </a:pPr>
            <a:fld id="{845F3A53-5914-4B77-BC7B-F2A1F338D271}" type="datetimeFigureOut">
              <a:rPr lang="en-US"/>
              <a:pPr>
                <a:defRPr/>
              </a:pPr>
              <a:t>2/7/2024</a:t>
            </a:fld>
            <a:endParaRPr lang="en-US"/>
          </a:p>
        </p:txBody>
      </p:sp>
      <p:sp>
        <p:nvSpPr>
          <p:cNvPr id="4" name="Slide Image Placeholder 3">
            <a:extLst>
              <a:ext uri="{FF2B5EF4-FFF2-40B4-BE49-F238E27FC236}">
                <a16:creationId xmlns:a16="http://schemas.microsoft.com/office/drawing/2014/main" id="{C4392C1A-7BC4-445B-A877-876A404317A6}"/>
              </a:ext>
            </a:extLst>
          </p:cNvPr>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1419" tIns="45708" rIns="91419" bIns="45708" rtlCol="0" anchor="ctr"/>
          <a:lstStyle/>
          <a:p>
            <a:pPr lvl="0"/>
            <a:endParaRPr lang="en-US" noProof="0"/>
          </a:p>
        </p:txBody>
      </p:sp>
      <p:sp>
        <p:nvSpPr>
          <p:cNvPr id="5" name="Notes Placeholder 4">
            <a:extLst>
              <a:ext uri="{FF2B5EF4-FFF2-40B4-BE49-F238E27FC236}">
                <a16:creationId xmlns:a16="http://schemas.microsoft.com/office/drawing/2014/main" id="{E0B10F22-E959-48F0-AD2F-E6ED3FDBE806}"/>
              </a:ext>
            </a:extLst>
          </p:cNvPr>
          <p:cNvSpPr>
            <a:spLocks noGrp="1"/>
          </p:cNvSpPr>
          <p:nvPr>
            <p:ph type="body" sz="quarter" idx="3"/>
          </p:nvPr>
        </p:nvSpPr>
        <p:spPr>
          <a:xfrm>
            <a:off x="700088" y="4416425"/>
            <a:ext cx="5610225" cy="4184650"/>
          </a:xfrm>
          <a:prstGeom prst="rect">
            <a:avLst/>
          </a:prstGeom>
        </p:spPr>
        <p:txBody>
          <a:bodyPr vert="horz" lIns="91419" tIns="45708" rIns="91419" bIns="4570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3FA8027-0D7E-4DAD-B8D3-F73D81368F22}"/>
              </a:ext>
            </a:extLst>
          </p:cNvPr>
          <p:cNvSpPr>
            <a:spLocks noGrp="1"/>
          </p:cNvSpPr>
          <p:nvPr>
            <p:ph type="ftr" sz="quarter" idx="4"/>
          </p:nvPr>
        </p:nvSpPr>
        <p:spPr>
          <a:xfrm>
            <a:off x="0" y="8828088"/>
            <a:ext cx="3038475" cy="466725"/>
          </a:xfrm>
          <a:prstGeom prst="rect">
            <a:avLst/>
          </a:prstGeom>
        </p:spPr>
        <p:txBody>
          <a:bodyPr vert="horz" lIns="91419" tIns="45708" rIns="91419" bIns="45708"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800BC781-0CC4-4BDC-BCDB-A186F51AB19B}"/>
              </a:ext>
            </a:extLst>
          </p:cNvPr>
          <p:cNvSpPr>
            <a:spLocks noGrp="1"/>
          </p:cNvSpPr>
          <p:nvPr>
            <p:ph type="sldNum" sz="quarter" idx="5"/>
          </p:nvPr>
        </p:nvSpPr>
        <p:spPr>
          <a:xfrm>
            <a:off x="3970338" y="8828088"/>
            <a:ext cx="3038475" cy="466725"/>
          </a:xfrm>
          <a:prstGeom prst="rect">
            <a:avLst/>
          </a:prstGeom>
        </p:spPr>
        <p:txBody>
          <a:bodyPr vert="horz" wrap="square" lIns="91419" tIns="45708" rIns="91419" bIns="45708" numCol="1" anchor="b" anchorCtr="0" compatLnSpc="1">
            <a:prstTxWarp prst="textNoShape">
              <a:avLst/>
            </a:prstTxWarp>
          </a:bodyPr>
          <a:lstStyle>
            <a:lvl1pPr algn="r" eaLnBrk="1" hangingPunct="1">
              <a:defRPr sz="1200">
                <a:latin typeface="Calibri" panose="020F0502020204030204" pitchFamily="34" charset="0"/>
              </a:defRPr>
            </a:lvl1pPr>
          </a:lstStyle>
          <a:p>
            <a:fld id="{BA232466-AA29-4CFE-801C-917AE5EA30B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fill out the sign-in sheet. The sign-in will be posted to the UMB </a:t>
            </a:r>
            <a:r>
              <a:rPr lang="en-US" dirty="0" err="1"/>
              <a:t>eBid</a:t>
            </a:r>
            <a:r>
              <a:rPr lang="en-US" dirty="0"/>
              <a:t> Board.</a:t>
            </a:r>
          </a:p>
          <a:p>
            <a:r>
              <a:rPr lang="en-US" dirty="0"/>
              <a:t>https://forms.office.com/r/N47gmhUwdU</a:t>
            </a:r>
          </a:p>
        </p:txBody>
      </p:sp>
      <p:sp>
        <p:nvSpPr>
          <p:cNvPr id="4" name="Slide Number Placeholder 3"/>
          <p:cNvSpPr>
            <a:spLocks noGrp="1"/>
          </p:cNvSpPr>
          <p:nvPr>
            <p:ph type="sldNum" sz="quarter" idx="5"/>
          </p:nvPr>
        </p:nvSpPr>
        <p:spPr/>
        <p:txBody>
          <a:bodyPr/>
          <a:lstStyle/>
          <a:p>
            <a:fld id="{BA232466-AA29-4CFE-801C-917AE5EA30BD}" type="slidenum">
              <a:rPr lang="en-US" altLang="en-US" smtClean="0"/>
              <a:pPr/>
              <a:t>1</a:t>
            </a:fld>
            <a:endParaRPr lang="en-US" altLang="en-US"/>
          </a:p>
        </p:txBody>
      </p:sp>
    </p:spTree>
    <p:extLst>
      <p:ext uri="{BB962C8B-B14F-4D97-AF65-F5344CB8AC3E}">
        <p14:creationId xmlns:p14="http://schemas.microsoft.com/office/powerpoint/2010/main" val="2731047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Please don’t change the staff titles – they should match up to our RFP personnel labor categories. Note personnel commitment.</a:t>
            </a:r>
          </a:p>
          <a:p>
            <a:endParaRPr lang="en-US"/>
          </a:p>
        </p:txBody>
      </p:sp>
      <p:sp>
        <p:nvSpPr>
          <p:cNvPr id="4" name="Slide Number Placeholder 3"/>
          <p:cNvSpPr>
            <a:spLocks noGrp="1"/>
          </p:cNvSpPr>
          <p:nvPr>
            <p:ph type="sldNum" sz="quarter" idx="5"/>
          </p:nvPr>
        </p:nvSpPr>
        <p:spPr/>
        <p:txBody>
          <a:bodyPr/>
          <a:lstStyle/>
          <a:p>
            <a:fld id="{BA232466-AA29-4CFE-801C-917AE5EA30BD}" type="slidenum">
              <a:rPr lang="en-US" altLang="en-US" smtClean="0"/>
              <a:pPr/>
              <a:t>16</a:t>
            </a:fld>
            <a:endParaRPr lang="en-US" altLang="en-US"/>
          </a:p>
        </p:txBody>
      </p:sp>
    </p:spTree>
    <p:extLst>
      <p:ext uri="{BB962C8B-B14F-4D97-AF65-F5344CB8AC3E}">
        <p14:creationId xmlns:p14="http://schemas.microsoft.com/office/powerpoint/2010/main" val="2652529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293E5AF-8175-4313-BFFD-2BA158888F06}" type="slidenum">
              <a:rPr lang="en-US" smtClean="0"/>
              <a:pPr>
                <a:defRPr/>
              </a:pPr>
              <a:t>17</a:t>
            </a:fld>
            <a:endParaRPr lang="en-US"/>
          </a:p>
        </p:txBody>
      </p:sp>
    </p:spTree>
    <p:extLst>
      <p:ext uri="{BB962C8B-B14F-4D97-AF65-F5344CB8AC3E}">
        <p14:creationId xmlns:p14="http://schemas.microsoft.com/office/powerpoint/2010/main" val="1412299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293E5AF-8175-4313-BFFD-2BA158888F06}" type="slidenum">
              <a:rPr lang="en-US" smtClean="0"/>
              <a:pPr>
                <a:defRPr/>
              </a:pPr>
              <a:t>18</a:t>
            </a:fld>
            <a:endParaRPr lang="en-US"/>
          </a:p>
        </p:txBody>
      </p:sp>
    </p:spTree>
    <p:extLst>
      <p:ext uri="{BB962C8B-B14F-4D97-AF65-F5344CB8AC3E}">
        <p14:creationId xmlns:p14="http://schemas.microsoft.com/office/powerpoint/2010/main" val="4164567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293E5AF-8175-4313-BFFD-2BA158888F06}" type="slidenum">
              <a:rPr lang="en-US" smtClean="0"/>
              <a:pPr>
                <a:defRPr/>
              </a:pPr>
              <a:t>19</a:t>
            </a:fld>
            <a:endParaRPr lang="en-US"/>
          </a:p>
        </p:txBody>
      </p:sp>
    </p:spTree>
    <p:extLst>
      <p:ext uri="{BB962C8B-B14F-4D97-AF65-F5344CB8AC3E}">
        <p14:creationId xmlns:p14="http://schemas.microsoft.com/office/powerpoint/2010/main" val="3271480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293E5AF-8175-4313-BFFD-2BA158888F06}" type="slidenum">
              <a:rPr lang="en-US" smtClean="0"/>
              <a:pPr>
                <a:defRPr/>
              </a:pPr>
              <a:t>20</a:t>
            </a:fld>
            <a:endParaRPr lang="en-US"/>
          </a:p>
        </p:txBody>
      </p:sp>
    </p:spTree>
    <p:extLst>
      <p:ext uri="{BB962C8B-B14F-4D97-AF65-F5344CB8AC3E}">
        <p14:creationId xmlns:p14="http://schemas.microsoft.com/office/powerpoint/2010/main" val="1563454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293E5AF-8175-4313-BFFD-2BA158888F06}" type="slidenum">
              <a:rPr lang="en-US" smtClean="0"/>
              <a:pPr>
                <a:defRPr/>
              </a:pPr>
              <a:t>23</a:t>
            </a:fld>
            <a:endParaRPr lang="en-US"/>
          </a:p>
        </p:txBody>
      </p:sp>
    </p:spTree>
    <p:extLst>
      <p:ext uri="{BB962C8B-B14F-4D97-AF65-F5344CB8AC3E}">
        <p14:creationId xmlns:p14="http://schemas.microsoft.com/office/powerpoint/2010/main" val="2440556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293E5AF-8175-4313-BFFD-2BA158888F06}" type="slidenum">
              <a:rPr lang="en-US" smtClean="0"/>
              <a:pPr>
                <a:defRPr/>
              </a:pPr>
              <a:t>25</a:t>
            </a:fld>
            <a:endParaRPr lang="en-US"/>
          </a:p>
        </p:txBody>
      </p:sp>
    </p:spTree>
    <p:extLst>
      <p:ext uri="{BB962C8B-B14F-4D97-AF65-F5344CB8AC3E}">
        <p14:creationId xmlns:p14="http://schemas.microsoft.com/office/powerpoint/2010/main" val="1037498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293E5AF-8175-4313-BFFD-2BA158888F06}" type="slidenum">
              <a:rPr lang="en-US" smtClean="0"/>
              <a:pPr>
                <a:defRPr/>
              </a:pPr>
              <a:t>26</a:t>
            </a:fld>
            <a:endParaRPr lang="en-US"/>
          </a:p>
        </p:txBody>
      </p:sp>
    </p:spTree>
    <p:extLst>
      <p:ext uri="{BB962C8B-B14F-4D97-AF65-F5344CB8AC3E}">
        <p14:creationId xmlns:p14="http://schemas.microsoft.com/office/powerpoint/2010/main" val="3904417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293E5AF-8175-4313-BFFD-2BA158888F06}" type="slidenum">
              <a:rPr lang="en-US" smtClean="0"/>
              <a:pPr>
                <a:defRPr/>
              </a:pPr>
              <a:t>27</a:t>
            </a:fld>
            <a:endParaRPr lang="en-US"/>
          </a:p>
        </p:txBody>
      </p:sp>
    </p:spTree>
    <p:extLst>
      <p:ext uri="{BB962C8B-B14F-4D97-AF65-F5344CB8AC3E}">
        <p14:creationId xmlns:p14="http://schemas.microsoft.com/office/powerpoint/2010/main" val="3340080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Please fill out the sign-in sheet. The sign-in will be posted to the UMB </a:t>
            </a:r>
            <a:r>
              <a:rPr lang="en-US" err="1"/>
              <a:t>eBid</a:t>
            </a:r>
            <a:r>
              <a:rPr lang="en-US"/>
              <a:t> Board.</a:t>
            </a:r>
          </a:p>
          <a:p>
            <a:endParaRPr lang="en-US"/>
          </a:p>
        </p:txBody>
      </p:sp>
      <p:sp>
        <p:nvSpPr>
          <p:cNvPr id="4" name="Slide Number Placeholder 3"/>
          <p:cNvSpPr>
            <a:spLocks noGrp="1"/>
          </p:cNvSpPr>
          <p:nvPr>
            <p:ph type="sldNum" sz="quarter" idx="5"/>
          </p:nvPr>
        </p:nvSpPr>
        <p:spPr/>
        <p:txBody>
          <a:bodyPr/>
          <a:lstStyle/>
          <a:p>
            <a:fld id="{BA232466-AA29-4CFE-801C-917AE5EA30BD}" type="slidenum">
              <a:rPr lang="en-US" altLang="en-US" smtClean="0"/>
              <a:pPr/>
              <a:t>29</a:t>
            </a:fld>
            <a:endParaRPr lang="en-US" altLang="en-US"/>
          </a:p>
        </p:txBody>
      </p:sp>
    </p:spTree>
    <p:extLst>
      <p:ext uri="{BB962C8B-B14F-4D97-AF65-F5344CB8AC3E}">
        <p14:creationId xmlns:p14="http://schemas.microsoft.com/office/powerpoint/2010/main" val="346215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Documents NOT posted on </a:t>
            </a:r>
            <a:r>
              <a:rPr lang="en-US" err="1"/>
              <a:t>eMMA</a:t>
            </a:r>
            <a:r>
              <a:rPr lang="en-US"/>
              <a:t>. Note differences in RFP Attachments – D, E, F, G – when you go to the attachments it says they’re intentionally omitted. Note D&amp;C documents available on their website.</a:t>
            </a:r>
          </a:p>
        </p:txBody>
      </p:sp>
      <p:sp>
        <p:nvSpPr>
          <p:cNvPr id="4" name="Slide Number Placeholder 3"/>
          <p:cNvSpPr>
            <a:spLocks noGrp="1"/>
          </p:cNvSpPr>
          <p:nvPr>
            <p:ph type="sldNum" sz="quarter" idx="5"/>
          </p:nvPr>
        </p:nvSpPr>
        <p:spPr/>
        <p:txBody>
          <a:bodyPr/>
          <a:lstStyle/>
          <a:p>
            <a:fld id="{BA232466-AA29-4CFE-801C-917AE5EA30BD}" type="slidenum">
              <a:rPr lang="en-US" altLang="en-US" smtClean="0"/>
              <a:pPr/>
              <a:t>2</a:t>
            </a:fld>
            <a:endParaRPr lang="en-US" altLang="en-US"/>
          </a:p>
        </p:txBody>
      </p:sp>
    </p:spTree>
    <p:extLst>
      <p:ext uri="{BB962C8B-B14F-4D97-AF65-F5344CB8AC3E}">
        <p14:creationId xmlns:p14="http://schemas.microsoft.com/office/powerpoint/2010/main" val="953046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this information out loud</a:t>
            </a:r>
          </a:p>
        </p:txBody>
      </p:sp>
      <p:sp>
        <p:nvSpPr>
          <p:cNvPr id="4" name="Slide Number Placeholder 3"/>
          <p:cNvSpPr>
            <a:spLocks noGrp="1"/>
          </p:cNvSpPr>
          <p:nvPr>
            <p:ph type="sldNum" sz="quarter" idx="5"/>
          </p:nvPr>
        </p:nvSpPr>
        <p:spPr/>
        <p:txBody>
          <a:bodyPr/>
          <a:lstStyle/>
          <a:p>
            <a:fld id="{BA232466-AA29-4CFE-801C-917AE5EA30BD}" type="slidenum">
              <a:rPr lang="en-US" altLang="en-US" smtClean="0"/>
              <a:pPr/>
              <a:t>3</a:t>
            </a:fld>
            <a:endParaRPr lang="en-US" altLang="en-US"/>
          </a:p>
        </p:txBody>
      </p:sp>
    </p:spTree>
    <p:extLst>
      <p:ext uri="{BB962C8B-B14F-4D97-AF65-F5344CB8AC3E}">
        <p14:creationId xmlns:p14="http://schemas.microsoft.com/office/powerpoint/2010/main" val="219390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Read this information out loud</a:t>
            </a:r>
          </a:p>
          <a:p>
            <a:endParaRPr lang="en-US"/>
          </a:p>
        </p:txBody>
      </p:sp>
      <p:sp>
        <p:nvSpPr>
          <p:cNvPr id="4" name="Slide Number Placeholder 3"/>
          <p:cNvSpPr>
            <a:spLocks noGrp="1"/>
          </p:cNvSpPr>
          <p:nvPr>
            <p:ph type="sldNum" sz="quarter" idx="5"/>
          </p:nvPr>
        </p:nvSpPr>
        <p:spPr/>
        <p:txBody>
          <a:bodyPr/>
          <a:lstStyle/>
          <a:p>
            <a:fld id="{BA232466-AA29-4CFE-801C-917AE5EA30BD}" type="slidenum">
              <a:rPr lang="en-US" altLang="en-US" smtClean="0"/>
              <a:pPr/>
              <a:t>4</a:t>
            </a:fld>
            <a:endParaRPr lang="en-US" altLang="en-US"/>
          </a:p>
        </p:txBody>
      </p:sp>
    </p:spTree>
    <p:extLst>
      <p:ext uri="{BB962C8B-B14F-4D97-AF65-F5344CB8AC3E}">
        <p14:creationId xmlns:p14="http://schemas.microsoft.com/office/powerpoint/2010/main" val="406989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Proposals are submitted electronically. No pricing is to be provided in the Technical submittal.</a:t>
            </a:r>
          </a:p>
        </p:txBody>
      </p:sp>
      <p:sp>
        <p:nvSpPr>
          <p:cNvPr id="4" name="Slide Number Placeholder 3"/>
          <p:cNvSpPr>
            <a:spLocks noGrp="1"/>
          </p:cNvSpPr>
          <p:nvPr>
            <p:ph type="sldNum" sz="quarter" idx="5"/>
          </p:nvPr>
        </p:nvSpPr>
        <p:spPr/>
        <p:txBody>
          <a:bodyPr/>
          <a:lstStyle/>
          <a:p>
            <a:fld id="{BA232466-AA29-4CFE-801C-917AE5EA30BD}" type="slidenum">
              <a:rPr lang="en-US" altLang="en-US" smtClean="0"/>
              <a:pPr/>
              <a:t>5</a:t>
            </a:fld>
            <a:endParaRPr lang="en-US" altLang="en-US"/>
          </a:p>
        </p:txBody>
      </p:sp>
    </p:spTree>
    <p:extLst>
      <p:ext uri="{BB962C8B-B14F-4D97-AF65-F5344CB8AC3E}">
        <p14:creationId xmlns:p14="http://schemas.microsoft.com/office/powerpoint/2010/main" val="3264795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each person. Specify who is the main contact. No one else is to be contacted about the solicitation or procurement. If you have questions about the project, RFP, or criteria submit them.</a:t>
            </a:r>
          </a:p>
        </p:txBody>
      </p:sp>
      <p:sp>
        <p:nvSpPr>
          <p:cNvPr id="4" name="Slide Number Placeholder 3"/>
          <p:cNvSpPr>
            <a:spLocks noGrp="1"/>
          </p:cNvSpPr>
          <p:nvPr>
            <p:ph type="sldNum" sz="quarter" idx="5"/>
          </p:nvPr>
        </p:nvSpPr>
        <p:spPr/>
        <p:txBody>
          <a:bodyPr/>
          <a:lstStyle/>
          <a:p>
            <a:fld id="{BA232466-AA29-4CFE-801C-917AE5EA30BD}" type="slidenum">
              <a:rPr lang="en-US" altLang="en-US" smtClean="0"/>
              <a:pPr/>
              <a:t>6</a:t>
            </a:fld>
            <a:endParaRPr lang="en-US" altLang="en-US"/>
          </a:p>
        </p:txBody>
      </p:sp>
    </p:spTree>
    <p:extLst>
      <p:ext uri="{BB962C8B-B14F-4D97-AF65-F5344CB8AC3E}">
        <p14:creationId xmlns:p14="http://schemas.microsoft.com/office/powerpoint/2010/main" val="1100855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MBE – confirmation not needed until Phase 2 Technical Proposal. If you’re a Prime MBE firm, and have questions about counting, please reach out.</a:t>
            </a:r>
          </a:p>
          <a:p>
            <a:r>
              <a:rPr lang="en-US"/>
              <a:t>Joint Venture – need info on both firms. </a:t>
            </a:r>
          </a:p>
          <a:p>
            <a:r>
              <a:rPr lang="en-US"/>
              <a:t>Electronic Funds Transfer – agreeing to state transfer. </a:t>
            </a:r>
          </a:p>
          <a:p>
            <a:r>
              <a:rPr lang="en-US" err="1"/>
              <a:t>eMMA</a:t>
            </a:r>
            <a:r>
              <a:rPr lang="en-US"/>
              <a:t> – must be registered for award. solicitation is advertised here only, with all documentation kept on our </a:t>
            </a:r>
            <a:r>
              <a:rPr lang="en-US" err="1"/>
              <a:t>eBid</a:t>
            </a:r>
            <a:r>
              <a:rPr lang="en-US"/>
              <a:t> Board. </a:t>
            </a:r>
          </a:p>
          <a:p>
            <a:r>
              <a:rPr lang="en-US"/>
              <a:t>Contract Documents – by submitting, you agree that if awarded you’ll be bound by the contract docs listed in the Table of Contents. Don’t assume terms are negotiable upon award.</a:t>
            </a:r>
          </a:p>
          <a:p>
            <a:r>
              <a:rPr lang="en-US"/>
              <a:t>Additional Labor Categories – these are standard, not exhaustive, and not necessarily labor categories expected on the team. These can be helpful for mutual understanding, beyond those key personnel definitions, if needed.</a:t>
            </a:r>
          </a:p>
        </p:txBody>
      </p:sp>
      <p:sp>
        <p:nvSpPr>
          <p:cNvPr id="4" name="Slide Number Placeholder 3"/>
          <p:cNvSpPr>
            <a:spLocks noGrp="1"/>
          </p:cNvSpPr>
          <p:nvPr>
            <p:ph type="sldNum" sz="quarter" idx="5"/>
          </p:nvPr>
        </p:nvSpPr>
        <p:spPr/>
        <p:txBody>
          <a:bodyPr/>
          <a:lstStyle/>
          <a:p>
            <a:fld id="{BA232466-AA29-4CFE-801C-917AE5EA30BD}" type="slidenum">
              <a:rPr lang="en-US" altLang="en-US" smtClean="0"/>
              <a:pPr/>
              <a:t>7</a:t>
            </a:fld>
            <a:endParaRPr lang="en-US" altLang="en-US"/>
          </a:p>
        </p:txBody>
      </p:sp>
    </p:spTree>
    <p:extLst>
      <p:ext uri="{BB962C8B-B14F-4D97-AF65-F5344CB8AC3E}">
        <p14:creationId xmlns:p14="http://schemas.microsoft.com/office/powerpoint/2010/main" val="2039208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::check where the Part A and Part B stuff happens and name it under that article/title::</a:t>
            </a:r>
          </a:p>
        </p:txBody>
      </p:sp>
      <p:sp>
        <p:nvSpPr>
          <p:cNvPr id="4" name="Slide Number Placeholder 3"/>
          <p:cNvSpPr>
            <a:spLocks noGrp="1"/>
          </p:cNvSpPr>
          <p:nvPr>
            <p:ph type="sldNum" sz="quarter" idx="5"/>
          </p:nvPr>
        </p:nvSpPr>
        <p:spPr/>
        <p:txBody>
          <a:bodyPr/>
          <a:lstStyle/>
          <a:p>
            <a:fld id="{BA232466-AA29-4CFE-801C-917AE5EA30BD}" type="slidenum">
              <a:rPr lang="en-US" altLang="en-US" smtClean="0"/>
              <a:pPr/>
              <a:t>10</a:t>
            </a:fld>
            <a:endParaRPr lang="en-US" altLang="en-US"/>
          </a:p>
        </p:txBody>
      </p:sp>
    </p:spTree>
    <p:extLst>
      <p:ext uri="{BB962C8B-B14F-4D97-AF65-F5344CB8AC3E}">
        <p14:creationId xmlns:p14="http://schemas.microsoft.com/office/powerpoint/2010/main" val="19913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Please don’t change the staff titles – they should match up to our RFP personnel labor categories. Note personnel commitment.</a:t>
            </a:r>
          </a:p>
          <a:p>
            <a:endParaRPr lang="en-US"/>
          </a:p>
        </p:txBody>
      </p:sp>
      <p:sp>
        <p:nvSpPr>
          <p:cNvPr id="4" name="Slide Number Placeholder 3"/>
          <p:cNvSpPr>
            <a:spLocks noGrp="1"/>
          </p:cNvSpPr>
          <p:nvPr>
            <p:ph type="sldNum" sz="quarter" idx="5"/>
          </p:nvPr>
        </p:nvSpPr>
        <p:spPr/>
        <p:txBody>
          <a:bodyPr/>
          <a:lstStyle/>
          <a:p>
            <a:fld id="{BA232466-AA29-4CFE-801C-917AE5EA30BD}" type="slidenum">
              <a:rPr lang="en-US" altLang="en-US" smtClean="0"/>
              <a:pPr/>
              <a:t>14</a:t>
            </a:fld>
            <a:endParaRPr lang="en-US" altLang="en-US"/>
          </a:p>
        </p:txBody>
      </p:sp>
    </p:spTree>
    <p:extLst>
      <p:ext uri="{BB962C8B-B14F-4D97-AF65-F5344CB8AC3E}">
        <p14:creationId xmlns:p14="http://schemas.microsoft.com/office/powerpoint/2010/main" val="111262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2704" y="3151187"/>
            <a:ext cx="7896788" cy="1470025"/>
          </a:xfrm>
        </p:spPr>
        <p:txBody>
          <a:bodyPr/>
          <a:lstStyle/>
          <a:p>
            <a:r>
              <a:rPr lang="en-US"/>
              <a:t>Click to edit Master title style</a:t>
            </a:r>
          </a:p>
        </p:txBody>
      </p:sp>
      <p:sp>
        <p:nvSpPr>
          <p:cNvPr id="3" name="Subtitle 2"/>
          <p:cNvSpPr>
            <a:spLocks noGrp="1"/>
          </p:cNvSpPr>
          <p:nvPr>
            <p:ph type="subTitle" idx="1"/>
          </p:nvPr>
        </p:nvSpPr>
        <p:spPr>
          <a:xfrm>
            <a:off x="1380109" y="490696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8474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55993"/>
            <a:ext cx="8229600" cy="844178"/>
          </a:xfrm>
        </p:spPr>
        <p:txBody>
          <a:bodyPr/>
          <a:lstStyle/>
          <a:p>
            <a:r>
              <a:rPr lang="en-US"/>
              <a:t>Click to edit Master title style</a:t>
            </a:r>
          </a:p>
        </p:txBody>
      </p:sp>
      <p:sp>
        <p:nvSpPr>
          <p:cNvPr id="3" name="Content Placeholder 2"/>
          <p:cNvSpPr>
            <a:spLocks noGrp="1"/>
          </p:cNvSpPr>
          <p:nvPr>
            <p:ph idx="1"/>
          </p:nvPr>
        </p:nvSpPr>
        <p:spPr>
          <a:xfrm>
            <a:off x="457200" y="2000171"/>
            <a:ext cx="8229600" cy="4125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1949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0497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7E0D2FA-3424-4557-8405-C53D47492670}"/>
              </a:ext>
            </a:extLst>
          </p:cNvPr>
          <p:cNvSpPr>
            <a:spLocks noGrp="1"/>
          </p:cNvSpPr>
          <p:nvPr>
            <p:ph type="dt" sz="half" idx="10"/>
          </p:nvPr>
        </p:nvSpPr>
        <p:spPr/>
        <p:txBody>
          <a:bodyPr/>
          <a:lstStyle>
            <a:lvl1pPr>
              <a:defRPr>
                <a:solidFill>
                  <a:prstClr val="black">
                    <a:tint val="75000"/>
                  </a:prstClr>
                </a:solidFill>
              </a:defRPr>
            </a:lvl1pPr>
          </a:lstStyle>
          <a:p>
            <a:pPr>
              <a:defRPr/>
            </a:pPr>
            <a:fld id="{8158276B-888F-42A1-A9C2-B7DFDC444ACD}" type="datetimeFigureOut">
              <a:rPr lang="en-US"/>
              <a:pPr>
                <a:defRPr/>
              </a:pPr>
              <a:t>2/7/2024</a:t>
            </a:fld>
            <a:endParaRPr lang="en-US"/>
          </a:p>
        </p:txBody>
      </p:sp>
      <p:sp>
        <p:nvSpPr>
          <p:cNvPr id="3" name="Footer Placeholder 4">
            <a:extLst>
              <a:ext uri="{FF2B5EF4-FFF2-40B4-BE49-F238E27FC236}">
                <a16:creationId xmlns:a16="http://schemas.microsoft.com/office/drawing/2014/main" id="{BACD3A9A-8869-420B-81A4-618340956D64}"/>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4" name="Slide Number Placeholder 5">
            <a:extLst>
              <a:ext uri="{FF2B5EF4-FFF2-40B4-BE49-F238E27FC236}">
                <a16:creationId xmlns:a16="http://schemas.microsoft.com/office/drawing/2014/main" id="{BD1A697E-ED0D-4068-A74B-A894669729C1}"/>
              </a:ext>
            </a:extLst>
          </p:cNvPr>
          <p:cNvSpPr>
            <a:spLocks noGrp="1"/>
          </p:cNvSpPr>
          <p:nvPr>
            <p:ph type="sldNum" sz="quarter" idx="12"/>
          </p:nvPr>
        </p:nvSpPr>
        <p:spPr/>
        <p:txBody>
          <a:bodyPr/>
          <a:lstStyle>
            <a:lvl1pPr>
              <a:defRPr/>
            </a:lvl1pPr>
          </a:lstStyle>
          <a:p>
            <a:fld id="{BD7C5361-07AF-4E4D-A399-26877EC66786}" type="slidenum">
              <a:rPr lang="en-US" altLang="en-US"/>
              <a:pPr/>
              <a:t>‹#›</a:t>
            </a:fld>
            <a:endParaRPr lang="en-US" altLang="en-US"/>
          </a:p>
        </p:txBody>
      </p:sp>
    </p:spTree>
    <p:extLst>
      <p:ext uri="{BB962C8B-B14F-4D97-AF65-F5344CB8AC3E}">
        <p14:creationId xmlns:p14="http://schemas.microsoft.com/office/powerpoint/2010/main" val="238619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B036E6-4502-4D62-B315-24751964C66C}"/>
              </a:ext>
            </a:extLst>
          </p:cNvPr>
          <p:cNvSpPr>
            <a:spLocks noGrp="1"/>
          </p:cNvSpPr>
          <p:nvPr>
            <p:ph type="dt" sz="half" idx="10"/>
          </p:nvPr>
        </p:nvSpPr>
        <p:spPr/>
        <p:txBody>
          <a:bodyPr/>
          <a:lstStyle>
            <a:lvl1pPr>
              <a:defRPr/>
            </a:lvl1pPr>
          </a:lstStyle>
          <a:p>
            <a:pPr>
              <a:defRPr/>
            </a:pPr>
            <a:fld id="{32CB7F1A-8685-4257-8588-CCA1F1E3C410}" type="datetime1">
              <a:rPr lang="en-US"/>
              <a:pPr>
                <a:defRPr/>
              </a:pPr>
              <a:t>2/7/2024</a:t>
            </a:fld>
            <a:endParaRPr lang="en-US"/>
          </a:p>
        </p:txBody>
      </p:sp>
      <p:sp>
        <p:nvSpPr>
          <p:cNvPr id="4" name="Footer Placeholder 4">
            <a:extLst>
              <a:ext uri="{FF2B5EF4-FFF2-40B4-BE49-F238E27FC236}">
                <a16:creationId xmlns:a16="http://schemas.microsoft.com/office/drawing/2014/main" id="{72B59734-7B29-4446-9A0D-78FB22288409}"/>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5" name="Slide Number Placeholder 5">
            <a:extLst>
              <a:ext uri="{FF2B5EF4-FFF2-40B4-BE49-F238E27FC236}">
                <a16:creationId xmlns:a16="http://schemas.microsoft.com/office/drawing/2014/main" id="{B5BAD7F7-D1E3-4C88-BE40-EF3A5DA277A1}"/>
              </a:ext>
            </a:extLst>
          </p:cNvPr>
          <p:cNvSpPr>
            <a:spLocks noGrp="1"/>
          </p:cNvSpPr>
          <p:nvPr>
            <p:ph type="sldNum" sz="quarter" idx="12"/>
          </p:nvPr>
        </p:nvSpPr>
        <p:spPr/>
        <p:txBody>
          <a:bodyPr/>
          <a:lstStyle>
            <a:lvl1pPr>
              <a:defRPr/>
            </a:lvl1pPr>
          </a:lstStyle>
          <a:p>
            <a:fld id="{B4756FD2-3EC3-4917-BAEB-832A8E5C9ACB}" type="slidenum">
              <a:rPr lang="en-US" altLang="en-US"/>
              <a:pPr/>
              <a:t>‹#›</a:t>
            </a:fld>
            <a:endParaRPr lang="en-US" altLang="en-US"/>
          </a:p>
        </p:txBody>
      </p:sp>
    </p:spTree>
    <p:extLst>
      <p:ext uri="{BB962C8B-B14F-4D97-AF65-F5344CB8AC3E}">
        <p14:creationId xmlns:p14="http://schemas.microsoft.com/office/powerpoint/2010/main" val="4115251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A59CB51-E48A-40F8-8868-306AFDF2897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EF9D7CD-9816-4C5E-87F7-097B053D152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07FADF4-96D8-4794-9FE3-82E13D796DD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5D514D4-A998-4461-B1F4-B7D3E55C2357}" type="datetimeFigureOut">
              <a:rPr lang="en-US"/>
              <a:pPr>
                <a:defRPr/>
              </a:pPr>
              <a:t>2/7/2024</a:t>
            </a:fld>
            <a:endParaRPr lang="en-US"/>
          </a:p>
        </p:txBody>
      </p:sp>
      <p:sp>
        <p:nvSpPr>
          <p:cNvPr id="5" name="Footer Placeholder 4">
            <a:extLst>
              <a:ext uri="{FF2B5EF4-FFF2-40B4-BE49-F238E27FC236}">
                <a16:creationId xmlns:a16="http://schemas.microsoft.com/office/drawing/2014/main" id="{16308572-6496-43C8-BDA4-AF09A7B02A0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A0BE533-DEB0-4F66-B831-02451BEC729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6CAAF1C7-3089-4697-8521-60A63243FD9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owson.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umaryland.edu/procurement/ebid-boar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umaryland.edu/procurement/ebid-board/" TargetMode="External"/><Relationship Id="rId2" Type="http://schemas.openxmlformats.org/officeDocument/2006/relationships/hyperlink" Target="mailto:mlacey@umaryland.ed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cblair@umaryland.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1A5A78-A3E9-48A5-811E-E866457E95A4}"/>
              </a:ext>
            </a:extLst>
          </p:cNvPr>
          <p:cNvSpPr>
            <a:spLocks noGrp="1"/>
          </p:cNvSpPr>
          <p:nvPr>
            <p:ph idx="1"/>
          </p:nvPr>
        </p:nvSpPr>
        <p:spPr>
          <a:xfrm>
            <a:off x="457200" y="2609850"/>
            <a:ext cx="8229600" cy="3516313"/>
          </a:xfrm>
        </p:spPr>
        <p:txBody>
          <a:bodyPr/>
          <a:lstStyle/>
          <a:p>
            <a:pPr algn="ctr" defTabSz="914400">
              <a:buClr>
                <a:srgbClr val="FC0128"/>
              </a:buClr>
              <a:buSzPct val="75000"/>
              <a:buFont typeface="Arial" charset="0"/>
              <a:buNone/>
              <a:defRPr/>
            </a:pPr>
            <a:r>
              <a:rPr lang="en-US" sz="2800" b="1" kern="0" cap="all" dirty="0">
                <a:solidFill>
                  <a:srgbClr val="000000"/>
                </a:solidFill>
                <a:latin typeface="Garamond" pitchFamily="18" charset="0"/>
                <a:cs typeface="Arial" pitchFamily="34" charset="0"/>
              </a:rPr>
              <a:t>Pre-proposal meeting </a:t>
            </a:r>
          </a:p>
          <a:p>
            <a:pPr algn="ctr" defTabSz="914400">
              <a:buClr>
                <a:srgbClr val="FC0128"/>
              </a:buClr>
              <a:buSzPct val="75000"/>
              <a:buFont typeface="Arial" charset="0"/>
              <a:buNone/>
              <a:defRPr/>
            </a:pPr>
            <a:r>
              <a:rPr lang="en-US" sz="2800" b="1" kern="0" cap="all" dirty="0">
                <a:solidFill>
                  <a:srgbClr val="000000"/>
                </a:solidFill>
                <a:latin typeface="Garamond" pitchFamily="18" charset="0"/>
                <a:cs typeface="Arial" pitchFamily="34" charset="0"/>
              </a:rPr>
              <a:t>COLWELL CENTER AT UNIVERSITY OF MARYLAND BALTIMORE COUNTY</a:t>
            </a:r>
          </a:p>
          <a:p>
            <a:pPr algn="ctr" defTabSz="914400">
              <a:buClr>
                <a:srgbClr val="FC0128"/>
              </a:buClr>
              <a:buSzPct val="75000"/>
              <a:buFont typeface="Arial" charset="0"/>
              <a:buNone/>
              <a:defRPr/>
            </a:pPr>
            <a:r>
              <a:rPr lang="en-US" sz="2800" b="1" i="1" kern="0" cap="all" dirty="0">
                <a:solidFill>
                  <a:srgbClr val="000000"/>
                </a:solidFill>
                <a:latin typeface="Garamond" pitchFamily="18" charset="0"/>
                <a:cs typeface="Arial" pitchFamily="34" charset="0"/>
              </a:rPr>
              <a:t>RFP #24-321 ML</a:t>
            </a:r>
          </a:p>
          <a:p>
            <a:pPr algn="ctr" defTabSz="914400">
              <a:buClr>
                <a:srgbClr val="FC0128"/>
              </a:buClr>
              <a:buSzPct val="75000"/>
              <a:buFont typeface="Arial" charset="0"/>
              <a:buNone/>
              <a:defRPr/>
            </a:pPr>
            <a:r>
              <a:rPr lang="en-US" sz="2800" b="1" kern="0" cap="all" dirty="0">
                <a:solidFill>
                  <a:srgbClr val="000000"/>
                </a:solidFill>
                <a:latin typeface="Garamond" pitchFamily="18" charset="0"/>
              </a:rPr>
              <a:t>FEBRUARY 7, 2024</a:t>
            </a:r>
          </a:p>
          <a:p>
            <a:pPr>
              <a:buFont typeface="Arial" charset="0"/>
              <a:buChar char="•"/>
              <a:defRPr/>
            </a:pPr>
            <a:endParaRPr lang="en-US" dirty="0"/>
          </a:p>
        </p:txBody>
      </p:sp>
      <p:pic>
        <p:nvPicPr>
          <p:cNvPr id="9220" name="Picture 6" descr="Towson University">
            <a:hlinkClick r:id="rId3"/>
            <a:extLst>
              <a:ext uri="{FF2B5EF4-FFF2-40B4-BE49-F238E27FC236}">
                <a16:creationId xmlns:a16="http://schemas.microsoft.com/office/drawing/2014/main" id="{7AD28588-3A72-49C1-8B51-DA14FA2E84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371475"/>
            <a:ext cx="12954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descr="Towson University">
            <a:hlinkClick r:id="rId3"/>
            <a:extLst>
              <a:ext uri="{FF2B5EF4-FFF2-40B4-BE49-F238E27FC236}">
                <a16:creationId xmlns:a16="http://schemas.microsoft.com/office/drawing/2014/main" id="{3B6FA5D9-2D9F-4669-945A-AD4163566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19075"/>
            <a:ext cx="12954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D66B7E0E-EDB4-F8B4-9A60-04B04D576145}"/>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59A6C264-71A7-84E3-258B-3EEBE1DED515}"/>
              </a:ext>
            </a:extLst>
          </p:cNvPr>
          <p:cNvPicPr>
            <a:picLocks noChangeAspect="1"/>
          </p:cNvPicPr>
          <p:nvPr/>
        </p:nvPicPr>
        <p:blipFill>
          <a:blip r:embed="rId5"/>
          <a:stretch>
            <a:fillRect/>
          </a:stretch>
        </p:blipFill>
        <p:spPr>
          <a:xfrm>
            <a:off x="3381375" y="1909251"/>
            <a:ext cx="2381250" cy="5524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70BB5B-D23C-4260-B4DB-8B56F450441B}"/>
              </a:ext>
            </a:extLst>
          </p:cNvPr>
          <p:cNvSpPr>
            <a:spLocks noGrp="1"/>
          </p:cNvSpPr>
          <p:nvPr>
            <p:ph type="title"/>
          </p:nvPr>
        </p:nvSpPr>
        <p:spPr>
          <a:xfrm>
            <a:off x="0" y="1355725"/>
            <a:ext cx="9144000" cy="844550"/>
          </a:xfrm>
        </p:spPr>
        <p:txBody>
          <a:bodyPr rtlCol="0">
            <a:normAutofit fontScale="90000"/>
          </a:bodyPr>
          <a:lstStyle/>
          <a:p>
            <a:pPr eaLnBrk="1" fontAlgn="auto" hangingPunct="1">
              <a:spcAft>
                <a:spcPts val="0"/>
              </a:spcAft>
              <a:defRPr/>
            </a:pPr>
            <a:r>
              <a:rPr lang="en-US" sz="3100" b="1">
                <a:latin typeface="Garamond" pitchFamily="18" charset="0"/>
              </a:rPr>
              <a:t>SECTION 3: SCOPE OF SERVICES</a:t>
            </a:r>
            <a:br>
              <a:rPr lang="en-US"/>
            </a:br>
            <a:endParaRPr lang="en-US"/>
          </a:p>
        </p:txBody>
      </p:sp>
      <p:sp>
        <p:nvSpPr>
          <p:cNvPr id="13316" name="Rectangle 4">
            <a:extLst>
              <a:ext uri="{FF2B5EF4-FFF2-40B4-BE49-F238E27FC236}">
                <a16:creationId xmlns:a16="http://schemas.microsoft.com/office/drawing/2014/main" id="{516A686A-FAA3-42DA-9930-A4832F90745F}"/>
              </a:ext>
            </a:extLst>
          </p:cNvPr>
          <p:cNvSpPr>
            <a:spLocks noChangeArrowheads="1"/>
          </p:cNvSpPr>
          <p:nvPr/>
        </p:nvSpPr>
        <p:spPr bwMode="auto">
          <a:xfrm>
            <a:off x="2607126" y="1761837"/>
            <a:ext cx="38995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i="1" u="sng">
                <a:solidFill>
                  <a:srgbClr val="000000"/>
                </a:solidFill>
                <a:latin typeface="Garamond" panose="02020404030301010803" pitchFamily="18" charset="0"/>
              </a:rPr>
              <a:t>Project Development/Scope</a:t>
            </a:r>
          </a:p>
        </p:txBody>
      </p:sp>
      <p:sp>
        <p:nvSpPr>
          <p:cNvPr id="5" name="Content Placeholder 2">
            <a:extLst>
              <a:ext uri="{FF2B5EF4-FFF2-40B4-BE49-F238E27FC236}">
                <a16:creationId xmlns:a16="http://schemas.microsoft.com/office/drawing/2014/main" id="{C50B2F51-8835-4DCF-86CE-F4BA019A30F2}"/>
              </a:ext>
            </a:extLst>
          </p:cNvPr>
          <p:cNvSpPr>
            <a:spLocks noGrp="1"/>
          </p:cNvSpPr>
          <p:nvPr>
            <p:ph idx="1"/>
          </p:nvPr>
        </p:nvSpPr>
        <p:spPr>
          <a:xfrm>
            <a:off x="566738" y="2606387"/>
            <a:ext cx="8401050" cy="3489614"/>
          </a:xfrm>
        </p:spPr>
        <p:txBody>
          <a:bodyPr rtlCol="0">
            <a:normAutofit/>
          </a:bodyPr>
          <a:lstStyle/>
          <a:p>
            <a:pPr eaLnBrk="1" hangingPunct="1">
              <a:buClr>
                <a:srgbClr val="FF0000"/>
              </a:buClr>
            </a:pPr>
            <a:r>
              <a:rPr lang="en-US" sz="3200" dirty="0">
                <a:latin typeface="Garamond" pitchFamily="18" charset="0"/>
              </a:rPr>
              <a:t>Provide Pre-construction CM services inclusive of an acceptable GMP for the </a:t>
            </a:r>
            <a:r>
              <a:rPr lang="en-US" dirty="0">
                <a:latin typeface="Garamond" pitchFamily="18" charset="0"/>
              </a:rPr>
              <a:t>project. Article 4 Part A. </a:t>
            </a:r>
            <a:r>
              <a:rPr lang="en-US" b="1" dirty="0">
                <a:latin typeface="Garamond" pitchFamily="18" charset="0"/>
              </a:rPr>
              <a:t>New: Biddability Review </a:t>
            </a:r>
            <a:endParaRPr lang="en-US" sz="3200" b="1" dirty="0">
              <a:latin typeface="Garamond" pitchFamily="18" charset="0"/>
            </a:endParaRPr>
          </a:p>
          <a:p>
            <a:pPr eaLnBrk="1" hangingPunct="1">
              <a:buClr>
                <a:srgbClr val="FF0000"/>
              </a:buClr>
            </a:pPr>
            <a:r>
              <a:rPr lang="en-US" sz="3200" dirty="0">
                <a:latin typeface="Garamond" pitchFamily="18" charset="0"/>
              </a:rPr>
              <a:t>Provide CM services required to complete construction of project while maintaining the established GMP</a:t>
            </a:r>
            <a:r>
              <a:rPr lang="en-US" dirty="0">
                <a:latin typeface="Garamond" pitchFamily="18" charset="0"/>
              </a:rPr>
              <a:t>. Article 4 Part B</a:t>
            </a:r>
            <a:endParaRPr lang="en-US" sz="3200" dirty="0">
              <a:latin typeface="Garamond" pitchFamily="18" charset="0"/>
            </a:endParaRPr>
          </a:p>
          <a:p>
            <a:pPr eaLnBrk="1" fontAlgn="auto" hangingPunct="1">
              <a:spcAft>
                <a:spcPts val="0"/>
              </a:spcAft>
              <a:buClr>
                <a:srgbClr val="FF0000"/>
              </a:buClr>
              <a:buSzPct val="115000"/>
              <a:buFont typeface="Arial"/>
              <a:buNone/>
              <a:defRPr/>
            </a:pPr>
            <a:r>
              <a:rPr lang="en-US" sz="400" dirty="0">
                <a:latin typeface="Garamond" pitchFamily="18" charset="0"/>
              </a:rPr>
              <a:t> </a:t>
            </a: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
        <p:nvSpPr>
          <p:cNvPr id="2" name="Content Placeholder 2">
            <a:extLst>
              <a:ext uri="{FF2B5EF4-FFF2-40B4-BE49-F238E27FC236}">
                <a16:creationId xmlns:a16="http://schemas.microsoft.com/office/drawing/2014/main" id="{63F170CF-2902-C23B-C23A-9AB4AD94BCE2}"/>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extLst>
      <p:ext uri="{BB962C8B-B14F-4D97-AF65-F5344CB8AC3E}">
        <p14:creationId xmlns:p14="http://schemas.microsoft.com/office/powerpoint/2010/main" val="2060488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48221341-2895-411E-8B8F-184B376AFB18}"/>
              </a:ext>
            </a:extLst>
          </p:cNvPr>
          <p:cNvSpPr>
            <a:spLocks noGrp="1"/>
          </p:cNvSpPr>
          <p:nvPr>
            <p:ph idx="1"/>
          </p:nvPr>
        </p:nvSpPr>
        <p:spPr>
          <a:xfrm>
            <a:off x="666750" y="2492375"/>
            <a:ext cx="8077200" cy="3527425"/>
          </a:xfrm>
        </p:spPr>
        <p:txBody>
          <a:bodyPr/>
          <a:lstStyle/>
          <a:p>
            <a:pPr eaLnBrk="1" hangingPunct="1">
              <a:buClr>
                <a:srgbClr val="FF0000"/>
              </a:buClr>
              <a:buSzPct val="115000"/>
            </a:pPr>
            <a:r>
              <a:rPr lang="en-US" altLang="en-US" sz="2000" dirty="0">
                <a:latin typeface="Garamond" panose="02020404030301010803" pitchFamily="18" charset="0"/>
              </a:rPr>
              <a:t>Design-to-Dollar value; $19.86M</a:t>
            </a:r>
          </a:p>
          <a:p>
            <a:pPr eaLnBrk="1" hangingPunct="1">
              <a:buClr>
                <a:srgbClr val="FF0000"/>
              </a:buClr>
              <a:buSzPct val="115000"/>
            </a:pPr>
            <a:r>
              <a:rPr lang="en-US" altLang="en-US" sz="2000" dirty="0">
                <a:latin typeface="Garamond" panose="02020404030301010803" pitchFamily="18" charset="0"/>
              </a:rPr>
              <a:t>Two (2) substantial completion dates for the project.</a:t>
            </a:r>
          </a:p>
          <a:p>
            <a:pPr eaLnBrk="1" hangingPunct="1">
              <a:buClr>
                <a:srgbClr val="FF0000"/>
              </a:buClr>
              <a:buSzPct val="115000"/>
            </a:pPr>
            <a:r>
              <a:rPr lang="en-US" altLang="en-US" sz="2000" dirty="0">
                <a:latin typeface="Garamond" panose="02020404030301010803" pitchFamily="18" charset="0"/>
              </a:rPr>
              <a:t>Tensile Roof Replacement: Ten (10) month preconstruction schedule with a three (3) month bidding process; the roof is anticipated to be a design delegation to a sole source roofing contractor.  Nine (9) month construction schedule.</a:t>
            </a:r>
          </a:p>
          <a:p>
            <a:pPr eaLnBrk="1" hangingPunct="1">
              <a:buClr>
                <a:srgbClr val="FF0000"/>
              </a:buClr>
              <a:buSzPct val="115000"/>
            </a:pPr>
            <a:r>
              <a:rPr lang="en-US" altLang="en-US" sz="2000" dirty="0">
                <a:latin typeface="Garamond" panose="02020404030301010803" pitchFamily="18" charset="0"/>
              </a:rPr>
              <a:t>Central Plant Refurbishment: Seven (7) month preconstruction schedule with a three (3) month bidding process and twelve (12) month construction schedule.</a:t>
            </a:r>
          </a:p>
          <a:p>
            <a:pPr eaLnBrk="1" hangingPunct="1">
              <a:buClr>
                <a:srgbClr val="FF0000"/>
              </a:buClr>
              <a:buSzPct val="115000"/>
            </a:pPr>
            <a:r>
              <a:rPr lang="en-US" altLang="en-US" sz="2000" dirty="0">
                <a:latin typeface="Garamond" panose="02020404030301010803" pitchFamily="18" charset="0"/>
              </a:rPr>
              <a:t>CM @ Risk contract method. </a:t>
            </a:r>
          </a:p>
        </p:txBody>
      </p:sp>
      <p:sp>
        <p:nvSpPr>
          <p:cNvPr id="4" name="Title 1">
            <a:extLst>
              <a:ext uri="{FF2B5EF4-FFF2-40B4-BE49-F238E27FC236}">
                <a16:creationId xmlns:a16="http://schemas.microsoft.com/office/drawing/2014/main" id="{D970BB5B-D23C-4260-B4DB-8B56F450441B}"/>
              </a:ext>
            </a:extLst>
          </p:cNvPr>
          <p:cNvSpPr>
            <a:spLocks noGrp="1"/>
          </p:cNvSpPr>
          <p:nvPr>
            <p:ph type="title"/>
          </p:nvPr>
        </p:nvSpPr>
        <p:spPr>
          <a:xfrm>
            <a:off x="0" y="1355725"/>
            <a:ext cx="9144000" cy="844550"/>
          </a:xfrm>
        </p:spPr>
        <p:txBody>
          <a:bodyPr rtlCol="0">
            <a:normAutofit fontScale="90000"/>
          </a:bodyPr>
          <a:lstStyle/>
          <a:p>
            <a:pPr eaLnBrk="1" fontAlgn="auto" hangingPunct="1">
              <a:spcAft>
                <a:spcPts val="0"/>
              </a:spcAft>
              <a:defRPr/>
            </a:pPr>
            <a:r>
              <a:rPr lang="en-US" sz="3100" b="1" dirty="0">
                <a:latin typeface="Garamond" pitchFamily="18" charset="0"/>
              </a:rPr>
              <a:t>SECTION 3: SCOPE OF SERVICES</a:t>
            </a:r>
            <a:br>
              <a:rPr lang="en-US" dirty="0"/>
            </a:br>
            <a:endParaRPr lang="en-US" dirty="0"/>
          </a:p>
        </p:txBody>
      </p:sp>
      <p:sp>
        <p:nvSpPr>
          <p:cNvPr id="13316" name="Rectangle 4">
            <a:extLst>
              <a:ext uri="{FF2B5EF4-FFF2-40B4-BE49-F238E27FC236}">
                <a16:creationId xmlns:a16="http://schemas.microsoft.com/office/drawing/2014/main" id="{516A686A-FAA3-42DA-9930-A4832F90745F}"/>
              </a:ext>
            </a:extLst>
          </p:cNvPr>
          <p:cNvSpPr>
            <a:spLocks noChangeArrowheads="1"/>
          </p:cNvSpPr>
          <p:nvPr/>
        </p:nvSpPr>
        <p:spPr bwMode="auto">
          <a:xfrm>
            <a:off x="2607126" y="1908175"/>
            <a:ext cx="38995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i="1" u="sng">
                <a:solidFill>
                  <a:srgbClr val="000000"/>
                </a:solidFill>
                <a:latin typeface="Garamond" panose="02020404030301010803" pitchFamily="18" charset="0"/>
              </a:rPr>
              <a:t>Project Development/Scope</a:t>
            </a:r>
          </a:p>
        </p:txBody>
      </p:sp>
      <p:sp>
        <p:nvSpPr>
          <p:cNvPr id="2" name="Content Placeholder 2">
            <a:extLst>
              <a:ext uri="{FF2B5EF4-FFF2-40B4-BE49-F238E27FC236}">
                <a16:creationId xmlns:a16="http://schemas.microsoft.com/office/drawing/2014/main" id="{12B69636-4606-9C04-77B8-D24E6DEB0937}"/>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70BB5B-D23C-4260-B4DB-8B56F450441B}"/>
              </a:ext>
            </a:extLst>
          </p:cNvPr>
          <p:cNvSpPr>
            <a:spLocks noGrp="1"/>
          </p:cNvSpPr>
          <p:nvPr>
            <p:ph type="title"/>
          </p:nvPr>
        </p:nvSpPr>
        <p:spPr>
          <a:xfrm>
            <a:off x="0" y="1355725"/>
            <a:ext cx="9144000" cy="844550"/>
          </a:xfrm>
        </p:spPr>
        <p:txBody>
          <a:bodyPr rtlCol="0">
            <a:normAutofit fontScale="90000"/>
          </a:bodyPr>
          <a:lstStyle/>
          <a:p>
            <a:pPr eaLnBrk="1" fontAlgn="auto" hangingPunct="1">
              <a:spcAft>
                <a:spcPts val="0"/>
              </a:spcAft>
              <a:defRPr/>
            </a:pPr>
            <a:r>
              <a:rPr lang="en-US" sz="3100" b="1">
                <a:latin typeface="Garamond" pitchFamily="18" charset="0"/>
              </a:rPr>
              <a:t>SECTION 3: SCOPE OF SERVICES</a:t>
            </a:r>
            <a:br>
              <a:rPr lang="en-US"/>
            </a:br>
            <a:endParaRPr lang="en-US"/>
          </a:p>
        </p:txBody>
      </p:sp>
      <p:sp>
        <p:nvSpPr>
          <p:cNvPr id="13316" name="Rectangle 4">
            <a:extLst>
              <a:ext uri="{FF2B5EF4-FFF2-40B4-BE49-F238E27FC236}">
                <a16:creationId xmlns:a16="http://schemas.microsoft.com/office/drawing/2014/main" id="{516A686A-FAA3-42DA-9930-A4832F90745F}"/>
              </a:ext>
            </a:extLst>
          </p:cNvPr>
          <p:cNvSpPr>
            <a:spLocks noChangeArrowheads="1"/>
          </p:cNvSpPr>
          <p:nvPr/>
        </p:nvSpPr>
        <p:spPr bwMode="auto">
          <a:xfrm>
            <a:off x="2607126" y="1908175"/>
            <a:ext cx="38995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i="1" u="sng">
                <a:solidFill>
                  <a:srgbClr val="000000"/>
                </a:solidFill>
                <a:latin typeface="Garamond" panose="02020404030301010803" pitchFamily="18" charset="0"/>
              </a:rPr>
              <a:t>Project Development/Scope</a:t>
            </a:r>
          </a:p>
        </p:txBody>
      </p:sp>
      <p:sp>
        <p:nvSpPr>
          <p:cNvPr id="2" name="Content Placeholder 2">
            <a:extLst>
              <a:ext uri="{FF2B5EF4-FFF2-40B4-BE49-F238E27FC236}">
                <a16:creationId xmlns:a16="http://schemas.microsoft.com/office/drawing/2014/main" id="{030BF18C-81C1-26A5-CB60-B2F1AE96CEA1}"/>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pic>
        <p:nvPicPr>
          <p:cNvPr id="5" name="Picture 4">
            <a:extLst>
              <a:ext uri="{FF2B5EF4-FFF2-40B4-BE49-F238E27FC236}">
                <a16:creationId xmlns:a16="http://schemas.microsoft.com/office/drawing/2014/main" id="{B89B85F3-B3F1-9CDD-2712-5C73E8DE02BD}"/>
              </a:ext>
            </a:extLst>
          </p:cNvPr>
          <p:cNvPicPr>
            <a:picLocks noChangeAspect="1"/>
          </p:cNvPicPr>
          <p:nvPr/>
        </p:nvPicPr>
        <p:blipFill>
          <a:blip r:embed="rId2"/>
          <a:stretch>
            <a:fillRect/>
          </a:stretch>
        </p:blipFill>
        <p:spPr>
          <a:xfrm>
            <a:off x="1470582" y="2708280"/>
            <a:ext cx="6381946" cy="920576"/>
          </a:xfrm>
          <a:prstGeom prst="rect">
            <a:avLst/>
          </a:prstGeom>
        </p:spPr>
      </p:pic>
      <p:pic>
        <p:nvPicPr>
          <p:cNvPr id="6" name="Picture 5">
            <a:extLst>
              <a:ext uri="{FF2B5EF4-FFF2-40B4-BE49-F238E27FC236}">
                <a16:creationId xmlns:a16="http://schemas.microsoft.com/office/drawing/2014/main" id="{D9F48D50-C76A-382C-30FF-2833006E7068}"/>
              </a:ext>
            </a:extLst>
          </p:cNvPr>
          <p:cNvPicPr>
            <a:picLocks noChangeAspect="1"/>
          </p:cNvPicPr>
          <p:nvPr/>
        </p:nvPicPr>
        <p:blipFill>
          <a:blip r:embed="rId3"/>
          <a:stretch>
            <a:fillRect/>
          </a:stretch>
        </p:blipFill>
        <p:spPr>
          <a:xfrm>
            <a:off x="1470581" y="4089144"/>
            <a:ext cx="6381945" cy="920576"/>
          </a:xfrm>
          <a:prstGeom prst="rect">
            <a:avLst/>
          </a:prstGeom>
        </p:spPr>
      </p:pic>
    </p:spTree>
    <p:extLst>
      <p:ext uri="{BB962C8B-B14F-4D97-AF65-F5344CB8AC3E}">
        <p14:creationId xmlns:p14="http://schemas.microsoft.com/office/powerpoint/2010/main" val="1989056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27461-23A8-405C-8423-9D359927D7F1}"/>
              </a:ext>
            </a:extLst>
          </p:cNvPr>
          <p:cNvSpPr>
            <a:spLocks noGrp="1"/>
          </p:cNvSpPr>
          <p:nvPr>
            <p:ph type="title"/>
          </p:nvPr>
        </p:nvSpPr>
        <p:spPr>
          <a:xfrm>
            <a:off x="457200" y="1155700"/>
            <a:ext cx="8229600" cy="844550"/>
          </a:xfrm>
        </p:spPr>
        <p:txBody>
          <a:bodyPr rtlCol="0">
            <a:normAutofit fontScale="90000"/>
          </a:bodyPr>
          <a:lstStyle/>
          <a:p>
            <a:pPr eaLnBrk="1" fontAlgn="auto" hangingPunct="1">
              <a:spcAft>
                <a:spcPts val="0"/>
              </a:spcAft>
              <a:defRPr/>
            </a:pPr>
            <a:r>
              <a:rPr lang="en-US" sz="3200" b="1">
                <a:latin typeface="Garamond" pitchFamily="18" charset="0"/>
              </a:rPr>
              <a:t>SECTION 4: PROCUREMENT PHASES AND EVALUTION PROCESS</a:t>
            </a:r>
            <a:br>
              <a:rPr lang="en-US">
                <a:latin typeface="Garamond" pitchFamily="18" charset="0"/>
              </a:rPr>
            </a:br>
            <a:endParaRPr lang="en-US"/>
          </a:p>
        </p:txBody>
      </p:sp>
      <p:sp>
        <p:nvSpPr>
          <p:cNvPr id="20483" name="Content Placeholder 2">
            <a:extLst>
              <a:ext uri="{FF2B5EF4-FFF2-40B4-BE49-F238E27FC236}">
                <a16:creationId xmlns:a16="http://schemas.microsoft.com/office/drawing/2014/main" id="{BE374A52-55F7-43A7-B65D-7A515F3867FE}"/>
              </a:ext>
            </a:extLst>
          </p:cNvPr>
          <p:cNvSpPr>
            <a:spLocks noGrp="1"/>
          </p:cNvSpPr>
          <p:nvPr>
            <p:ph idx="1"/>
          </p:nvPr>
        </p:nvSpPr>
        <p:spPr>
          <a:xfrm>
            <a:off x="457200" y="1706563"/>
            <a:ext cx="8020050" cy="4217987"/>
          </a:xfrm>
        </p:spPr>
        <p:txBody>
          <a:bodyPr/>
          <a:lstStyle/>
          <a:p>
            <a:pPr eaLnBrk="1" hangingPunct="1">
              <a:buClr>
                <a:srgbClr val="FF0000"/>
              </a:buClr>
              <a:buSzPct val="115000"/>
              <a:buFont typeface="Arial" charset="0"/>
              <a:buChar char="•"/>
              <a:defRPr/>
            </a:pPr>
            <a:r>
              <a:rPr lang="en-US" sz="2800" dirty="0">
                <a:latin typeface="Garamond" pitchFamily="18" charset="0"/>
              </a:rPr>
              <a:t>Phase 1 Technical Proposal Submittals</a:t>
            </a:r>
          </a:p>
          <a:p>
            <a:pPr eaLnBrk="1" hangingPunct="1">
              <a:buClr>
                <a:srgbClr val="FF0000"/>
              </a:buClr>
              <a:buSzPct val="115000"/>
              <a:buFont typeface="Arial" charset="0"/>
              <a:buChar char="•"/>
              <a:defRPr/>
            </a:pPr>
            <a:r>
              <a:rPr lang="en-US" sz="2800" dirty="0">
                <a:latin typeface="Garamond" pitchFamily="18" charset="0"/>
              </a:rPr>
              <a:t>Phase 2 Technical Proposal and Price Proposal</a:t>
            </a:r>
          </a:p>
          <a:p>
            <a:pPr eaLnBrk="1" hangingPunct="1">
              <a:buClr>
                <a:srgbClr val="FF0000"/>
              </a:buClr>
              <a:buSzPct val="115000"/>
              <a:buFont typeface="Arial" charset="0"/>
              <a:buChar char="•"/>
              <a:defRPr/>
            </a:pPr>
            <a:r>
              <a:rPr lang="en-US" sz="2800" dirty="0">
                <a:latin typeface="Garamond" pitchFamily="18" charset="0"/>
              </a:rPr>
              <a:t>Oral Interviews (if requested by University)</a:t>
            </a:r>
          </a:p>
          <a:p>
            <a:pPr eaLnBrk="1" hangingPunct="1">
              <a:buClr>
                <a:srgbClr val="FF0000"/>
              </a:buClr>
              <a:buSzPct val="115000"/>
              <a:buFont typeface="Arial" charset="0"/>
              <a:buChar char="•"/>
              <a:defRPr/>
            </a:pPr>
            <a:endParaRPr lang="en-US" sz="2400" dirty="0">
              <a:latin typeface="Garamond" pitchFamily="18" charset="0"/>
            </a:endParaRPr>
          </a:p>
          <a:p>
            <a:pPr marL="457200" lvl="1" indent="0" eaLnBrk="1" hangingPunct="1">
              <a:buClr>
                <a:srgbClr val="FF0000"/>
              </a:buClr>
              <a:buSzPct val="115000"/>
              <a:buFont typeface="Arial" charset="0"/>
              <a:buNone/>
              <a:defRPr/>
            </a:pPr>
            <a:endParaRPr lang="en-US" dirty="0">
              <a:latin typeface="Garamond" pitchFamily="18" charset="0"/>
            </a:endParaRPr>
          </a:p>
        </p:txBody>
      </p:sp>
      <p:sp>
        <p:nvSpPr>
          <p:cNvPr id="3" name="Content Placeholder 2">
            <a:extLst>
              <a:ext uri="{FF2B5EF4-FFF2-40B4-BE49-F238E27FC236}">
                <a16:creationId xmlns:a16="http://schemas.microsoft.com/office/drawing/2014/main" id="{3CBB002A-6774-CDB1-DF6E-2415B118B064}"/>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406549E7-086E-435C-BF5F-D6F7197844B7}"/>
              </a:ext>
            </a:extLst>
          </p:cNvPr>
          <p:cNvSpPr>
            <a:spLocks noGrp="1"/>
          </p:cNvSpPr>
          <p:nvPr>
            <p:ph idx="1"/>
          </p:nvPr>
        </p:nvSpPr>
        <p:spPr>
          <a:xfrm>
            <a:off x="549275" y="1271554"/>
            <a:ext cx="7794625" cy="4102100"/>
          </a:xfrm>
        </p:spPr>
        <p:txBody>
          <a:bodyPr/>
          <a:lstStyle/>
          <a:p>
            <a:pPr algn="ctr" eaLnBrk="1" hangingPunct="1">
              <a:buFont typeface="Arial" panose="020B0604020202020204" pitchFamily="34" charset="0"/>
              <a:buNone/>
            </a:pPr>
            <a:r>
              <a:rPr lang="en-US" altLang="en-US" sz="2800" i="1" u="sng" dirty="0">
                <a:latin typeface="Garamond" panose="02020404030301010803" pitchFamily="18" charset="0"/>
              </a:rPr>
              <a:t>Phase 1 Technical Proposal Submittals</a:t>
            </a:r>
            <a:endParaRPr lang="en-US" altLang="en-US" sz="2800" dirty="0">
              <a:latin typeface="Garamond" panose="02020404030301010803" pitchFamily="18" charset="0"/>
            </a:endParaRPr>
          </a:p>
          <a:p>
            <a:pPr marL="342900" marR="0" lvl="0" indent="-342900" algn="l" defTabSz="457200" rtl="0" eaLnBrk="1" fontAlgn="base" latinLnBrk="0" hangingPunct="1">
              <a:lnSpc>
                <a:spcPct val="100000"/>
              </a:lnSpc>
              <a:spcBef>
                <a:spcPct val="20000"/>
              </a:spcBef>
              <a:spcAft>
                <a:spcPct val="0"/>
              </a:spcAft>
              <a:buClr>
                <a:srgbClr val="FF0000"/>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General Information (provide on one A3)</a:t>
            </a:r>
          </a:p>
          <a:p>
            <a:pPr marL="742950" marR="0" lvl="1" indent="-285750" algn="l" defTabSz="457200" rtl="0" eaLnBrk="1" fontAlgn="base" latinLnBrk="0" hangingPunct="1">
              <a:lnSpc>
                <a:spcPct val="100000"/>
              </a:lnSpc>
              <a:spcBef>
                <a:spcPct val="20000"/>
              </a:spcBef>
              <a:spcAft>
                <a:spcPct val="0"/>
              </a:spcAft>
              <a:buClr>
                <a:srgbClr val="FF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Contact Information</a:t>
            </a:r>
          </a:p>
          <a:p>
            <a:pPr marL="742950" marR="0" lvl="1" indent="-285750" algn="l" defTabSz="457200" rtl="0" eaLnBrk="1" fontAlgn="base" latinLnBrk="0" hangingPunct="1">
              <a:lnSpc>
                <a:spcPct val="100000"/>
              </a:lnSpc>
              <a:spcBef>
                <a:spcPct val="20000"/>
              </a:spcBef>
              <a:spcAft>
                <a:spcPct val="0"/>
              </a:spcAft>
              <a:buClr>
                <a:srgbClr val="FF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Firm Background</a:t>
            </a:r>
          </a:p>
          <a:p>
            <a:pPr marL="742950" marR="0" lvl="1" indent="-285750" algn="l" defTabSz="457200" rtl="0" eaLnBrk="1" fontAlgn="base" latinLnBrk="0" hangingPunct="1">
              <a:lnSpc>
                <a:spcPct val="100000"/>
              </a:lnSpc>
              <a:spcBef>
                <a:spcPct val="20000"/>
              </a:spcBef>
              <a:spcAft>
                <a:spcPct val="0"/>
              </a:spcAft>
              <a:buClr>
                <a:srgbClr val="FF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Project Construction Schedule and Budget</a:t>
            </a:r>
          </a:p>
          <a:p>
            <a:pPr marL="742950" marR="0" lvl="1" indent="-285750" algn="l" defTabSz="457200" rtl="0" eaLnBrk="1" fontAlgn="base" latinLnBrk="0" hangingPunct="1">
              <a:lnSpc>
                <a:spcPct val="100000"/>
              </a:lnSpc>
              <a:spcBef>
                <a:spcPct val="20000"/>
              </a:spcBef>
              <a:spcAft>
                <a:spcPct val="0"/>
              </a:spcAft>
              <a:buClr>
                <a:srgbClr val="FF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Experience Adding Value as CM with a delegated design from a sole source contractor</a:t>
            </a:r>
          </a:p>
          <a:p>
            <a:pPr marL="342900" marR="0" lvl="1" indent="-342900" algn="l" defTabSz="457200" rtl="0" eaLnBrk="1" fontAlgn="base" latinLnBrk="0" hangingPunct="1">
              <a:lnSpc>
                <a:spcPct val="100000"/>
              </a:lnSpc>
              <a:spcBef>
                <a:spcPct val="20000"/>
              </a:spcBef>
              <a:spcAft>
                <a:spcPct val="0"/>
              </a:spcAft>
              <a:buClr>
                <a:srgbClr val="FF0000"/>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Project Team (Complete on a single-sided A3 except as noted)</a:t>
            </a:r>
          </a:p>
          <a:p>
            <a:pPr marL="742950" marR="0" lvl="2" indent="-342900" algn="l" defTabSz="457200" rtl="0" eaLnBrk="1" fontAlgn="base" latinLnBrk="0" hangingPunct="1">
              <a:lnSpc>
                <a:spcPct val="100000"/>
              </a:lnSpc>
              <a:spcBef>
                <a:spcPct val="20000"/>
              </a:spcBef>
              <a:spcAft>
                <a:spcPct val="0"/>
              </a:spcAft>
              <a:buClr>
                <a:srgbClr val="FF0000"/>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Organizational Chart</a:t>
            </a:r>
          </a:p>
          <a:p>
            <a:pPr marL="742950" marR="0" lvl="2" indent="-342900" algn="l" defTabSz="457200" rtl="0" eaLnBrk="1" fontAlgn="base" latinLnBrk="0" hangingPunct="1">
              <a:lnSpc>
                <a:spcPct val="100000"/>
              </a:lnSpc>
              <a:spcBef>
                <a:spcPct val="20000"/>
              </a:spcBef>
              <a:spcAft>
                <a:spcPct val="0"/>
              </a:spcAft>
              <a:buClr>
                <a:srgbClr val="FF0000"/>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Basis of selection</a:t>
            </a:r>
          </a:p>
          <a:p>
            <a:pPr marL="742950" marR="0" lvl="2" indent="-342900" algn="l" defTabSz="457200" rtl="0" eaLnBrk="1" fontAlgn="base" latinLnBrk="0" hangingPunct="1">
              <a:lnSpc>
                <a:spcPct val="100000"/>
              </a:lnSpc>
              <a:spcBef>
                <a:spcPct val="20000"/>
              </a:spcBef>
              <a:spcAft>
                <a:spcPct val="0"/>
              </a:spcAft>
              <a:buClr>
                <a:srgbClr val="FF0000"/>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Resumes for Key Personnel </a:t>
            </a:r>
            <a:endParaRPr kumimoji="0" lang="en-US" altLang="en-US"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342900" marR="0" lvl="1" indent="-342900" algn="l" defTabSz="457200" rtl="0" eaLnBrk="1" fontAlgn="base" latinLnBrk="0" hangingPunct="1">
              <a:lnSpc>
                <a:spcPct val="100000"/>
              </a:lnSpc>
              <a:spcBef>
                <a:spcPct val="20000"/>
              </a:spcBef>
              <a:spcAft>
                <a:spcPct val="0"/>
              </a:spcAft>
              <a:buClr>
                <a:srgbClr val="FF0000"/>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Firm Relevant Experience/Firm References</a:t>
            </a:r>
          </a:p>
          <a:p>
            <a:pPr marL="0" indent="0" eaLnBrk="1" hangingPunct="1">
              <a:buClr>
                <a:srgbClr val="FF0000"/>
              </a:buClr>
              <a:buNone/>
            </a:pPr>
            <a:r>
              <a:rPr lang="en-US" altLang="en-US" sz="2400" dirty="0">
                <a:latin typeface="Garamond" panose="02020404030301010803" pitchFamily="18" charset="0"/>
              </a:rPr>
              <a:t>Continued on next slide</a:t>
            </a:r>
            <a:endParaRPr lang="en-US" altLang="en-US" sz="2800" dirty="0">
              <a:latin typeface="Garamond" panose="02020404030301010803" pitchFamily="18" charset="0"/>
            </a:endParaRPr>
          </a:p>
        </p:txBody>
      </p:sp>
      <p:sp>
        <p:nvSpPr>
          <p:cNvPr id="4" name="Title 1">
            <a:extLst>
              <a:ext uri="{FF2B5EF4-FFF2-40B4-BE49-F238E27FC236}">
                <a16:creationId xmlns:a16="http://schemas.microsoft.com/office/drawing/2014/main" id="{933E6AA4-08C0-4884-A732-7DD32DD61F3E}"/>
              </a:ext>
            </a:extLst>
          </p:cNvPr>
          <p:cNvSpPr>
            <a:spLocks noGrp="1"/>
          </p:cNvSpPr>
          <p:nvPr>
            <p:ph type="title"/>
          </p:nvPr>
        </p:nvSpPr>
        <p:spPr>
          <a:xfrm>
            <a:off x="219075" y="533400"/>
            <a:ext cx="8686800" cy="844550"/>
          </a:xfrm>
        </p:spPr>
        <p:txBody>
          <a:bodyPr rtlCol="0">
            <a:normAutofit fontScale="90000"/>
          </a:bodyPr>
          <a:lstStyle/>
          <a:p>
            <a:pPr eaLnBrk="1" fontAlgn="auto" hangingPunct="1">
              <a:spcAft>
                <a:spcPts val="0"/>
              </a:spcAft>
              <a:defRPr/>
            </a:pPr>
            <a:r>
              <a:rPr lang="en-US" sz="3200" b="1">
                <a:latin typeface="Garamond" pitchFamily="18" charset="0"/>
              </a:rPr>
              <a:t>SECTION 4: PROCUREMENT PHASES AND EVALUTION PROCESS</a:t>
            </a:r>
            <a:endParaRPr lang="en-US"/>
          </a:p>
        </p:txBody>
      </p:sp>
      <p:sp>
        <p:nvSpPr>
          <p:cNvPr id="2" name="Content Placeholder 2">
            <a:extLst>
              <a:ext uri="{FF2B5EF4-FFF2-40B4-BE49-F238E27FC236}">
                <a16:creationId xmlns:a16="http://schemas.microsoft.com/office/drawing/2014/main" id="{FA5522CE-6DFB-CCA1-FB47-BD789E9707C9}"/>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extLst>
      <p:ext uri="{BB962C8B-B14F-4D97-AF65-F5344CB8AC3E}">
        <p14:creationId xmlns:p14="http://schemas.microsoft.com/office/powerpoint/2010/main" val="313876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7F51-40E8-5A02-D64C-3170C89222A9}"/>
              </a:ext>
            </a:extLst>
          </p:cNvPr>
          <p:cNvSpPr>
            <a:spLocks noGrp="1"/>
          </p:cNvSpPr>
          <p:nvPr>
            <p:ph type="title"/>
          </p:nvPr>
        </p:nvSpPr>
        <p:spPr>
          <a:xfrm>
            <a:off x="457200" y="1155993"/>
            <a:ext cx="8229600" cy="625673"/>
          </a:xfrm>
        </p:spPr>
        <p:txBody>
          <a:bodyPr/>
          <a:lstStyle/>
          <a:p>
            <a:r>
              <a:rPr kumimoji="0" lang="en-US" sz="4400" b="0" i="0" u="none" strike="noStrike" kern="1200" cap="none" spc="0" normalizeH="0" baseline="0" noProof="0" dirty="0">
                <a:ln>
                  <a:noFill/>
                </a:ln>
                <a:solidFill>
                  <a:prstClr val="black"/>
                </a:solidFill>
                <a:effectLst/>
                <a:uLnTx/>
                <a:uFillTx/>
                <a:latin typeface="Calibri"/>
                <a:ea typeface="+mj-ea"/>
                <a:cs typeface="+mj-cs"/>
              </a:rPr>
              <a:t>EXAMPLE OF AN A3 FORMAT</a:t>
            </a:r>
            <a:endParaRPr lang="en-US" dirty="0"/>
          </a:p>
        </p:txBody>
      </p:sp>
      <p:pic>
        <p:nvPicPr>
          <p:cNvPr id="4" name="Content Placeholder 3">
            <a:extLst>
              <a:ext uri="{FF2B5EF4-FFF2-40B4-BE49-F238E27FC236}">
                <a16:creationId xmlns:a16="http://schemas.microsoft.com/office/drawing/2014/main" id="{A566721F-5D7D-E74F-8BF9-DC83305D86E4}"/>
              </a:ext>
            </a:extLst>
          </p:cNvPr>
          <p:cNvPicPr>
            <a:picLocks noGrp="1" noChangeAspect="1"/>
          </p:cNvPicPr>
          <p:nvPr>
            <p:ph idx="1"/>
          </p:nvPr>
        </p:nvPicPr>
        <p:blipFill>
          <a:blip r:embed="rId2"/>
          <a:stretch>
            <a:fillRect/>
          </a:stretch>
        </p:blipFill>
        <p:spPr>
          <a:xfrm>
            <a:off x="689547" y="1866508"/>
            <a:ext cx="7824865" cy="4496586"/>
          </a:xfrm>
          <a:prstGeom prst="rect">
            <a:avLst/>
          </a:prstGeom>
        </p:spPr>
      </p:pic>
    </p:spTree>
    <p:extLst>
      <p:ext uri="{BB962C8B-B14F-4D97-AF65-F5344CB8AC3E}">
        <p14:creationId xmlns:p14="http://schemas.microsoft.com/office/powerpoint/2010/main" val="2662399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406549E7-086E-435C-BF5F-D6F7197844B7}"/>
              </a:ext>
            </a:extLst>
          </p:cNvPr>
          <p:cNvSpPr>
            <a:spLocks noGrp="1"/>
          </p:cNvSpPr>
          <p:nvPr>
            <p:ph idx="1"/>
          </p:nvPr>
        </p:nvSpPr>
        <p:spPr>
          <a:xfrm>
            <a:off x="549275" y="1271554"/>
            <a:ext cx="7794625" cy="4102100"/>
          </a:xfrm>
        </p:spPr>
        <p:txBody>
          <a:bodyPr/>
          <a:lstStyle/>
          <a:p>
            <a:pPr algn="ctr" eaLnBrk="1" hangingPunct="1">
              <a:buFont typeface="Arial" panose="020B0604020202020204" pitchFamily="34" charset="0"/>
              <a:buNone/>
            </a:pPr>
            <a:r>
              <a:rPr lang="en-US" altLang="en-US" sz="2800" i="1" u="sng" dirty="0">
                <a:latin typeface="Garamond" panose="02020404030301010803" pitchFamily="18" charset="0"/>
              </a:rPr>
              <a:t>Technical Proposal Submittals</a:t>
            </a:r>
            <a:endParaRPr lang="en-US" altLang="en-US" sz="2800" dirty="0">
              <a:latin typeface="Garamond" panose="02020404030301010803" pitchFamily="18" charset="0"/>
            </a:endParaRPr>
          </a:p>
          <a:p>
            <a:pPr marL="0" indent="0" eaLnBrk="1" hangingPunct="1">
              <a:buClr>
                <a:srgbClr val="FF0000"/>
              </a:buClr>
              <a:buNone/>
            </a:pPr>
            <a:r>
              <a:rPr lang="en-US" altLang="en-US" sz="2800" dirty="0">
                <a:latin typeface="Garamond" panose="02020404030301010803" pitchFamily="18" charset="0"/>
              </a:rPr>
              <a:t>continued from previous slide</a:t>
            </a:r>
          </a:p>
          <a:p>
            <a:pPr eaLnBrk="1" hangingPunct="1">
              <a:buClr>
                <a:srgbClr val="FF0000"/>
              </a:buClr>
            </a:pPr>
            <a:r>
              <a:rPr lang="en-US" altLang="en-US" sz="2800" dirty="0">
                <a:latin typeface="Garamond" panose="02020404030301010803" pitchFamily="18" charset="0"/>
              </a:rPr>
              <a:t>Bid/Proposal Affidavit</a:t>
            </a:r>
          </a:p>
          <a:p>
            <a:pPr eaLnBrk="1" hangingPunct="1">
              <a:buClr>
                <a:srgbClr val="FF0000"/>
              </a:buClr>
            </a:pPr>
            <a:r>
              <a:rPr lang="en-US" altLang="en-US" sz="2800" dirty="0">
                <a:latin typeface="Garamond" panose="02020404030301010803" pitchFamily="18" charset="0"/>
              </a:rPr>
              <a:t>Matrix of Anticipated Hours</a:t>
            </a:r>
          </a:p>
          <a:p>
            <a:pPr eaLnBrk="1" hangingPunct="1">
              <a:buClr>
                <a:srgbClr val="FF0000"/>
              </a:buClr>
            </a:pPr>
            <a:r>
              <a:rPr lang="en-US" altLang="en-US" sz="2800" dirty="0">
                <a:latin typeface="Garamond" panose="02020404030301010803" pitchFamily="18" charset="0"/>
              </a:rPr>
              <a:t>Current Workload Form</a:t>
            </a:r>
          </a:p>
          <a:p>
            <a:pPr eaLnBrk="1" hangingPunct="1">
              <a:buClr>
                <a:srgbClr val="FF0000"/>
              </a:buClr>
            </a:pPr>
            <a:r>
              <a:rPr lang="en-US" altLang="en-US" sz="2800" dirty="0">
                <a:latin typeface="Garamond" panose="02020404030301010803" pitchFamily="18" charset="0"/>
              </a:rPr>
              <a:t>Addenda Acknowledgement (if applicable)</a:t>
            </a:r>
          </a:p>
          <a:p>
            <a:pPr marL="342900" lvl="1" indent="-342900" eaLnBrk="1" hangingPunct="1">
              <a:buClr>
                <a:srgbClr val="FF0000"/>
              </a:buClr>
              <a:buFont typeface="Arial" panose="020B0604020202020204" pitchFamily="34" charset="0"/>
              <a:buChar char="•"/>
            </a:pPr>
            <a:r>
              <a:rPr lang="en-US" dirty="0">
                <a:latin typeface="Garamond" panose="02020404030301010803" pitchFamily="18" charset="0"/>
              </a:rPr>
              <a:t>MBE Utilization/Fair Solicitation Affidavit</a:t>
            </a:r>
          </a:p>
          <a:p>
            <a:pPr marL="342900" lvl="1" indent="-342900" eaLnBrk="1" hangingPunct="1">
              <a:buClr>
                <a:srgbClr val="FF0000"/>
              </a:buClr>
              <a:buFont typeface="Arial" panose="020B0604020202020204" pitchFamily="34" charset="0"/>
              <a:buChar char="•"/>
            </a:pPr>
            <a:r>
              <a:rPr lang="en-US" altLang="en-US" dirty="0">
                <a:latin typeface="Garamond" panose="02020404030301010803" pitchFamily="18" charset="0"/>
              </a:rPr>
              <a:t>Due by: February 23, 2024 at 2:00 p.m.</a:t>
            </a:r>
          </a:p>
          <a:p>
            <a:pPr lvl="1" eaLnBrk="1" hangingPunct="1">
              <a:buClr>
                <a:srgbClr val="FF0000"/>
              </a:buClr>
            </a:pPr>
            <a:endParaRPr lang="en-US" altLang="en-US" sz="2400" dirty="0"/>
          </a:p>
        </p:txBody>
      </p:sp>
      <p:sp>
        <p:nvSpPr>
          <p:cNvPr id="4" name="Title 1">
            <a:extLst>
              <a:ext uri="{FF2B5EF4-FFF2-40B4-BE49-F238E27FC236}">
                <a16:creationId xmlns:a16="http://schemas.microsoft.com/office/drawing/2014/main" id="{933E6AA4-08C0-4884-A732-7DD32DD61F3E}"/>
              </a:ext>
            </a:extLst>
          </p:cNvPr>
          <p:cNvSpPr>
            <a:spLocks noGrp="1"/>
          </p:cNvSpPr>
          <p:nvPr>
            <p:ph type="title"/>
          </p:nvPr>
        </p:nvSpPr>
        <p:spPr>
          <a:xfrm>
            <a:off x="219075" y="533400"/>
            <a:ext cx="8686800" cy="844550"/>
          </a:xfrm>
        </p:spPr>
        <p:txBody>
          <a:bodyPr rtlCol="0">
            <a:normAutofit fontScale="90000"/>
          </a:bodyPr>
          <a:lstStyle/>
          <a:p>
            <a:pPr eaLnBrk="1" fontAlgn="auto" hangingPunct="1">
              <a:spcAft>
                <a:spcPts val="0"/>
              </a:spcAft>
              <a:defRPr/>
            </a:pPr>
            <a:r>
              <a:rPr lang="en-US" sz="3200" b="1">
                <a:latin typeface="Garamond" pitchFamily="18" charset="0"/>
              </a:rPr>
              <a:t>SECTION 4: PROCUREMENT PHASES AND EVALUTION PROCESS</a:t>
            </a:r>
            <a:endParaRPr lang="en-US"/>
          </a:p>
        </p:txBody>
      </p:sp>
      <p:sp>
        <p:nvSpPr>
          <p:cNvPr id="2" name="Content Placeholder 2">
            <a:extLst>
              <a:ext uri="{FF2B5EF4-FFF2-40B4-BE49-F238E27FC236}">
                <a16:creationId xmlns:a16="http://schemas.microsoft.com/office/drawing/2014/main" id="{26750A74-7961-572A-FC3C-723C32E6E285}"/>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extLst>
      <p:ext uri="{BB962C8B-B14F-4D97-AF65-F5344CB8AC3E}">
        <p14:creationId xmlns:p14="http://schemas.microsoft.com/office/powerpoint/2010/main" val="2849281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075" y="1531986"/>
            <a:ext cx="8229600" cy="4125992"/>
          </a:xfrm>
        </p:spPr>
        <p:txBody>
          <a:bodyPr/>
          <a:lstStyle/>
          <a:p>
            <a:pPr marL="0" indent="0" algn="ctr">
              <a:buNone/>
            </a:pPr>
            <a:r>
              <a:rPr lang="en-US" sz="2400" b="1" dirty="0">
                <a:latin typeface="Garamond" pitchFamily="18" charset="0"/>
              </a:rPr>
              <a:t> A-D.  CM Team / Key Personnel </a:t>
            </a:r>
          </a:p>
          <a:p>
            <a:pPr>
              <a:buClr>
                <a:srgbClr val="FF0000"/>
              </a:buClr>
            </a:pPr>
            <a:r>
              <a:rPr lang="en-US" sz="2800" dirty="0">
                <a:latin typeface="Garamond" pitchFamily="18" charset="0"/>
              </a:rPr>
              <a:t>Project Executive</a:t>
            </a:r>
          </a:p>
          <a:p>
            <a:pPr>
              <a:buClr>
                <a:srgbClr val="FF0000"/>
              </a:buClr>
            </a:pPr>
            <a:r>
              <a:rPr lang="en-US" sz="2800" dirty="0">
                <a:latin typeface="Garamond" pitchFamily="18" charset="0"/>
              </a:rPr>
              <a:t>Project Manager – 100% during construction</a:t>
            </a:r>
          </a:p>
          <a:p>
            <a:pPr>
              <a:buClr>
                <a:srgbClr val="FF0000"/>
              </a:buClr>
            </a:pPr>
            <a:r>
              <a:rPr lang="en-US" sz="2800" dirty="0">
                <a:latin typeface="Garamond" pitchFamily="18" charset="0"/>
              </a:rPr>
              <a:t>Field Superintendent – 100% on-site  </a:t>
            </a:r>
          </a:p>
          <a:p>
            <a:pPr marL="0" indent="0">
              <a:buClr>
                <a:srgbClr val="FF0000"/>
              </a:buClr>
              <a:buNone/>
            </a:pPr>
            <a:endParaRPr lang="en-US" b="1" dirty="0">
              <a:latin typeface="Garamond" pitchFamily="18" charset="0"/>
            </a:endParaRPr>
          </a:p>
        </p:txBody>
      </p:sp>
      <p:sp>
        <p:nvSpPr>
          <p:cNvPr id="4" name="Title 1">
            <a:extLst>
              <a:ext uri="{FF2B5EF4-FFF2-40B4-BE49-F238E27FC236}">
                <a16:creationId xmlns:a16="http://schemas.microsoft.com/office/drawing/2014/main" id="{DB0D3DD3-E5DB-3323-2D6D-05FC9FD86D70}"/>
              </a:ext>
            </a:extLst>
          </p:cNvPr>
          <p:cNvSpPr txBox="1">
            <a:spLocks/>
          </p:cNvSpPr>
          <p:nvPr/>
        </p:nvSpPr>
        <p:spPr bwMode="auto">
          <a:xfrm>
            <a:off x="219075" y="533400"/>
            <a:ext cx="86868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200" b="1">
                <a:latin typeface="Garamond" pitchFamily="18" charset="0"/>
              </a:rPr>
              <a:t>SECTION 4: PROCUREMENT PHASES AND EVALUTION PROCESS</a:t>
            </a:r>
            <a:endParaRPr lang="en-US"/>
          </a:p>
        </p:txBody>
      </p:sp>
      <p:sp>
        <p:nvSpPr>
          <p:cNvPr id="2" name="Content Placeholder 2">
            <a:extLst>
              <a:ext uri="{FF2B5EF4-FFF2-40B4-BE49-F238E27FC236}">
                <a16:creationId xmlns:a16="http://schemas.microsoft.com/office/drawing/2014/main" id="{48D3174C-F1CF-C010-40C5-B2125BB8AEA9}"/>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extLst>
      <p:ext uri="{BB962C8B-B14F-4D97-AF65-F5344CB8AC3E}">
        <p14:creationId xmlns:p14="http://schemas.microsoft.com/office/powerpoint/2010/main" val="986521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377950"/>
            <a:ext cx="8229600" cy="4125992"/>
          </a:xfrm>
        </p:spPr>
        <p:txBody>
          <a:bodyPr/>
          <a:lstStyle/>
          <a:p>
            <a:pPr marL="0" indent="0" algn="ctr">
              <a:buClr>
                <a:srgbClr val="FF0000"/>
              </a:buClr>
              <a:buNone/>
            </a:pPr>
            <a:r>
              <a:rPr lang="en-US" sz="2400" b="1" dirty="0">
                <a:latin typeface="Garamond" pitchFamily="18" charset="0"/>
              </a:rPr>
              <a:t>4.13 Firm Experience</a:t>
            </a:r>
            <a:endParaRPr lang="en-US" sz="2000" dirty="0">
              <a:latin typeface="Garamond" pitchFamily="18" charset="0"/>
            </a:endParaRPr>
          </a:p>
          <a:p>
            <a:pPr>
              <a:buClr>
                <a:srgbClr val="FF0000"/>
              </a:buClr>
            </a:pPr>
            <a:r>
              <a:rPr lang="en-US" sz="2000" dirty="0">
                <a:latin typeface="Garamond" pitchFamily="18" charset="0"/>
              </a:rPr>
              <a:t>Projects submitted are to be similar in size, function, and complexity to the University’s project.  The criteria used in the evaluation of these projects include, but is not limited to, the following:</a:t>
            </a:r>
            <a:endParaRPr lang="en-US" sz="2000" dirty="0">
              <a:solidFill>
                <a:srgbClr val="FF0000"/>
              </a:solidFill>
              <a:latin typeface="Garamond" pitchFamily="18" charset="0"/>
            </a:endParaRPr>
          </a:p>
          <a:p>
            <a:pPr lvl="1">
              <a:buClr>
                <a:srgbClr val="FF0000"/>
              </a:buClr>
            </a:pPr>
            <a:r>
              <a:rPr lang="en-US" sz="2000" dirty="0">
                <a:latin typeface="Garamond" pitchFamily="18" charset="0"/>
              </a:rPr>
              <a:t>Projects which are research facilities;</a:t>
            </a:r>
          </a:p>
          <a:p>
            <a:pPr lvl="1">
              <a:buClr>
                <a:srgbClr val="FF0000"/>
              </a:buClr>
            </a:pPr>
            <a:r>
              <a:rPr lang="en-US" sz="2000" dirty="0">
                <a:latin typeface="Garamond" pitchFamily="18" charset="0"/>
              </a:rPr>
              <a:t>Projects which are managing a phased HVAC renovation in occupied facilities;</a:t>
            </a:r>
          </a:p>
          <a:p>
            <a:pPr lvl="1">
              <a:buClr>
                <a:srgbClr val="FF0000"/>
              </a:buClr>
            </a:pPr>
            <a:r>
              <a:rPr lang="en-US" sz="2000" dirty="0">
                <a:latin typeface="Garamond" pitchFamily="18" charset="0"/>
              </a:rPr>
              <a:t>Project experience with tent and fabric roof replacement including a design delegation and price verification;</a:t>
            </a:r>
          </a:p>
          <a:p>
            <a:pPr lvl="1">
              <a:buClr>
                <a:srgbClr val="FF0000"/>
              </a:buClr>
            </a:pPr>
            <a:r>
              <a:rPr lang="en-US" sz="2000" dirty="0">
                <a:latin typeface="Garamond" pitchFamily="18" charset="0"/>
              </a:rPr>
              <a:t>Projects which are constructed utilizing a Construction Management at Risk method; and</a:t>
            </a:r>
          </a:p>
          <a:p>
            <a:pPr lvl="1">
              <a:buClr>
                <a:srgbClr val="FF0000"/>
              </a:buClr>
            </a:pPr>
            <a:r>
              <a:rPr lang="en-US" sz="2000" dirty="0">
                <a:latin typeface="Garamond" pitchFamily="18" charset="0"/>
              </a:rPr>
              <a:t>Projects with difficult logistics such as those typically found in an urban setting.</a:t>
            </a:r>
          </a:p>
        </p:txBody>
      </p:sp>
      <p:sp>
        <p:nvSpPr>
          <p:cNvPr id="6" name="Title 1">
            <a:extLst>
              <a:ext uri="{FF2B5EF4-FFF2-40B4-BE49-F238E27FC236}">
                <a16:creationId xmlns:a16="http://schemas.microsoft.com/office/drawing/2014/main" id="{E34CAD90-3434-F499-1606-A814C9E0CD2C}"/>
              </a:ext>
            </a:extLst>
          </p:cNvPr>
          <p:cNvSpPr txBox="1">
            <a:spLocks/>
          </p:cNvSpPr>
          <p:nvPr/>
        </p:nvSpPr>
        <p:spPr bwMode="auto">
          <a:xfrm>
            <a:off x="219075" y="533400"/>
            <a:ext cx="86868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200" b="1">
                <a:latin typeface="Garamond" pitchFamily="18" charset="0"/>
              </a:rPr>
              <a:t>SECTION 4: PROCUREMENT PHASES AND EVALUTION PROCESS</a:t>
            </a:r>
            <a:endParaRPr lang="en-US"/>
          </a:p>
        </p:txBody>
      </p:sp>
      <p:sp>
        <p:nvSpPr>
          <p:cNvPr id="2" name="Content Placeholder 2">
            <a:extLst>
              <a:ext uri="{FF2B5EF4-FFF2-40B4-BE49-F238E27FC236}">
                <a16:creationId xmlns:a16="http://schemas.microsoft.com/office/drawing/2014/main" id="{55104FD8-AD38-DF5C-1B75-A742A7A0B1F0}"/>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extLst>
      <p:ext uri="{BB962C8B-B14F-4D97-AF65-F5344CB8AC3E}">
        <p14:creationId xmlns:p14="http://schemas.microsoft.com/office/powerpoint/2010/main" val="1613103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377950"/>
            <a:ext cx="8229600" cy="4125992"/>
          </a:xfrm>
        </p:spPr>
        <p:txBody>
          <a:bodyPr/>
          <a:lstStyle/>
          <a:p>
            <a:pPr algn="ctr" eaLnBrk="1" hangingPunct="1">
              <a:buFont typeface="Arial" panose="020B0604020202020204" pitchFamily="34" charset="0"/>
              <a:buNone/>
            </a:pPr>
            <a:r>
              <a:rPr lang="en-US" altLang="en-US" sz="2800" i="1" u="sng" dirty="0">
                <a:latin typeface="Garamond" panose="02020404030301010803" pitchFamily="18" charset="0"/>
              </a:rPr>
              <a:t>4.2.1 Phase 2 Technical Proposal Submittals</a:t>
            </a:r>
          </a:p>
          <a:p>
            <a:pPr algn="ctr" eaLnBrk="1" hangingPunct="1">
              <a:buFont typeface="Arial" panose="020B0604020202020204" pitchFamily="34" charset="0"/>
              <a:buNone/>
            </a:pPr>
            <a:r>
              <a:rPr lang="en-US" altLang="en-US" sz="2800" i="1" u="sng" dirty="0">
                <a:latin typeface="Garamond" panose="02020404030301010803" pitchFamily="18" charset="0"/>
              </a:rPr>
              <a:t>Requested of Shortlisted Firms after Phase 1 Only</a:t>
            </a:r>
            <a:endParaRPr lang="en-US" altLang="en-US" sz="2800" dirty="0">
              <a:latin typeface="Garamond" panose="02020404030301010803" pitchFamily="18" charset="0"/>
            </a:endParaRPr>
          </a:p>
          <a:p>
            <a:pPr marL="342900" lvl="1" indent="-342900" eaLnBrk="1" hangingPunct="1">
              <a:buClr>
                <a:srgbClr val="FF0000"/>
              </a:buClr>
              <a:buFont typeface="Arial" panose="020B0604020202020204" pitchFamily="34" charset="0"/>
              <a:buChar char="•"/>
            </a:pPr>
            <a:r>
              <a:rPr lang="en-US" altLang="en-US" sz="2000" dirty="0">
                <a:latin typeface="Garamond" panose="02020404030301010803" pitchFamily="18" charset="0"/>
              </a:rPr>
              <a:t>Project Plan</a:t>
            </a:r>
          </a:p>
          <a:p>
            <a:pPr marL="342900" lvl="1" indent="-342900" eaLnBrk="1" hangingPunct="1">
              <a:buClr>
                <a:srgbClr val="FF0000"/>
              </a:buClr>
              <a:buFont typeface="Arial" panose="020B0604020202020204" pitchFamily="34" charset="0"/>
              <a:buChar char="•"/>
            </a:pPr>
            <a:r>
              <a:rPr lang="en-US" altLang="en-US" sz="2000" dirty="0">
                <a:latin typeface="Garamond" panose="02020404030301010803" pitchFamily="18" charset="0"/>
              </a:rPr>
              <a:t>Schedule &amp; Cost Assessment</a:t>
            </a:r>
          </a:p>
          <a:p>
            <a:pPr marL="342900" lvl="1" indent="-342900" eaLnBrk="1" hangingPunct="1">
              <a:buClr>
                <a:srgbClr val="FF0000"/>
              </a:buClr>
              <a:buFont typeface="Arial" panose="020B0604020202020204" pitchFamily="34" charset="0"/>
              <a:buChar char="•"/>
            </a:pPr>
            <a:r>
              <a:rPr lang="en-US" altLang="en-US" sz="2000" dirty="0">
                <a:latin typeface="Garamond" panose="02020404030301010803" pitchFamily="18" charset="0"/>
              </a:rPr>
              <a:t>Identify Key Issues</a:t>
            </a:r>
          </a:p>
          <a:p>
            <a:pPr marL="342900" lvl="1" indent="-342900" eaLnBrk="1" hangingPunct="1">
              <a:buClr>
                <a:srgbClr val="FF0000"/>
              </a:buClr>
              <a:buFont typeface="Arial" panose="020B0604020202020204" pitchFamily="34" charset="0"/>
              <a:buChar char="•"/>
            </a:pPr>
            <a:r>
              <a:rPr lang="en-US" altLang="en-US" sz="2000" dirty="0">
                <a:latin typeface="Garamond" panose="02020404030301010803" pitchFamily="18" charset="0"/>
              </a:rPr>
              <a:t>Advancement of Core Values</a:t>
            </a:r>
          </a:p>
          <a:p>
            <a:pPr marL="342900" lvl="1" indent="-342900" eaLnBrk="1" hangingPunct="1">
              <a:buClr>
                <a:srgbClr val="FF0000"/>
              </a:buClr>
              <a:buFont typeface="Arial" panose="020B0604020202020204" pitchFamily="34" charset="0"/>
              <a:buChar char="•"/>
            </a:pPr>
            <a:r>
              <a:rPr lang="en-US" altLang="en-US" sz="2000" dirty="0">
                <a:latin typeface="Garamond" panose="02020404030301010803" pitchFamily="18" charset="0"/>
              </a:rPr>
              <a:t>Cost Proposal</a:t>
            </a:r>
          </a:p>
          <a:p>
            <a:pPr marL="342900" lvl="1" indent="-342900" eaLnBrk="1" hangingPunct="1">
              <a:buClr>
                <a:srgbClr val="FF0000"/>
              </a:buClr>
              <a:buFont typeface="Arial" panose="020B0604020202020204" pitchFamily="34" charset="0"/>
              <a:buChar char="•"/>
            </a:pPr>
            <a:r>
              <a:rPr lang="en-US" altLang="en-US" sz="2000" dirty="0">
                <a:latin typeface="Garamond" panose="02020404030301010803" pitchFamily="18" charset="0"/>
              </a:rPr>
              <a:t>Due by</a:t>
            </a:r>
            <a:r>
              <a:rPr lang="en-US" altLang="en-US" sz="2000">
                <a:latin typeface="Garamond" panose="02020404030301010803" pitchFamily="18" charset="0"/>
              </a:rPr>
              <a:t>: March 26, 2024 at 2:00 p.m.</a:t>
            </a:r>
          </a:p>
          <a:p>
            <a:pPr marL="342900" lvl="1" indent="-342900" eaLnBrk="1" hangingPunct="1">
              <a:buClr>
                <a:srgbClr val="FF0000"/>
              </a:buClr>
              <a:buFont typeface="Arial" panose="020B0604020202020204" pitchFamily="34" charset="0"/>
              <a:buChar char="•"/>
            </a:pPr>
            <a:endParaRPr lang="en-US" altLang="en-US" sz="2000" dirty="0">
              <a:latin typeface="Garamond" panose="02020404030301010803" pitchFamily="18" charset="0"/>
            </a:endParaRPr>
          </a:p>
          <a:p>
            <a:pPr marL="342900" lvl="1" indent="-342900" eaLnBrk="1" hangingPunct="1">
              <a:buClr>
                <a:srgbClr val="FF0000"/>
              </a:buClr>
              <a:buFont typeface="Arial" panose="020B0604020202020204" pitchFamily="34" charset="0"/>
              <a:buChar char="•"/>
            </a:pPr>
            <a:endParaRPr lang="en-US" altLang="en-US" sz="2000" dirty="0">
              <a:latin typeface="Garamond" panose="02020404030301010803" pitchFamily="18" charset="0"/>
            </a:endParaRPr>
          </a:p>
        </p:txBody>
      </p:sp>
      <p:sp>
        <p:nvSpPr>
          <p:cNvPr id="5" name="Title 1">
            <a:extLst>
              <a:ext uri="{FF2B5EF4-FFF2-40B4-BE49-F238E27FC236}">
                <a16:creationId xmlns:a16="http://schemas.microsoft.com/office/drawing/2014/main" id="{2A835019-914D-D726-C7A5-DB6FCCADFA99}"/>
              </a:ext>
            </a:extLst>
          </p:cNvPr>
          <p:cNvSpPr txBox="1">
            <a:spLocks/>
          </p:cNvSpPr>
          <p:nvPr/>
        </p:nvSpPr>
        <p:spPr bwMode="auto">
          <a:xfrm>
            <a:off x="219075" y="533400"/>
            <a:ext cx="86868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200" b="1">
                <a:latin typeface="Garamond" pitchFamily="18" charset="0"/>
              </a:rPr>
              <a:t>SECTION 4: PROCUREMENT PHASES AND EVALUTION PROCESS</a:t>
            </a:r>
            <a:endParaRPr lang="en-US"/>
          </a:p>
        </p:txBody>
      </p:sp>
      <p:sp>
        <p:nvSpPr>
          <p:cNvPr id="2" name="Content Placeholder 2">
            <a:extLst>
              <a:ext uri="{FF2B5EF4-FFF2-40B4-BE49-F238E27FC236}">
                <a16:creationId xmlns:a16="http://schemas.microsoft.com/office/drawing/2014/main" id="{9369E1DF-B755-0ADB-90DE-17E07EFBE6C5}"/>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extLst>
      <p:ext uri="{BB962C8B-B14F-4D97-AF65-F5344CB8AC3E}">
        <p14:creationId xmlns:p14="http://schemas.microsoft.com/office/powerpoint/2010/main" val="110136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619D1-A36F-4595-8181-C5B2E6061384}"/>
              </a:ext>
            </a:extLst>
          </p:cNvPr>
          <p:cNvSpPr>
            <a:spLocks noGrp="1"/>
          </p:cNvSpPr>
          <p:nvPr>
            <p:ph type="title"/>
          </p:nvPr>
        </p:nvSpPr>
        <p:spPr>
          <a:xfrm>
            <a:off x="457200" y="666750"/>
            <a:ext cx="8229600" cy="1162050"/>
          </a:xfrm>
        </p:spPr>
        <p:txBody>
          <a:bodyPr rtlCol="0">
            <a:normAutofit fontScale="90000"/>
          </a:bodyPr>
          <a:lstStyle/>
          <a:p>
            <a:pPr eaLnBrk="1" fontAlgn="auto" hangingPunct="1">
              <a:spcAft>
                <a:spcPts val="0"/>
              </a:spcAft>
              <a:defRPr/>
            </a:pPr>
            <a:r>
              <a:rPr lang="en-US" sz="3600" b="1">
                <a:latin typeface="Garamond" pitchFamily="18" charset="0"/>
              </a:rPr>
              <a:t>INFORMATION AVAILBLE TO PROPOSERS</a:t>
            </a:r>
            <a:endParaRPr lang="en-US"/>
          </a:p>
        </p:txBody>
      </p:sp>
      <p:sp>
        <p:nvSpPr>
          <p:cNvPr id="11267" name="Content Placeholder 2">
            <a:extLst>
              <a:ext uri="{FF2B5EF4-FFF2-40B4-BE49-F238E27FC236}">
                <a16:creationId xmlns:a16="http://schemas.microsoft.com/office/drawing/2014/main" id="{FAA8341E-5BE2-47F7-AFD9-3AA253450E6A}"/>
              </a:ext>
            </a:extLst>
          </p:cNvPr>
          <p:cNvSpPr>
            <a:spLocks noGrp="1"/>
          </p:cNvSpPr>
          <p:nvPr>
            <p:ph idx="1"/>
          </p:nvPr>
        </p:nvSpPr>
        <p:spPr>
          <a:xfrm>
            <a:off x="457200" y="1695450"/>
            <a:ext cx="8686800" cy="4557713"/>
          </a:xfrm>
        </p:spPr>
        <p:txBody>
          <a:bodyPr/>
          <a:lstStyle/>
          <a:p>
            <a:pPr eaLnBrk="1" hangingPunct="1">
              <a:buClr>
                <a:srgbClr val="FF0000"/>
              </a:buClr>
              <a:tabLst>
                <a:tab pos="1709738" algn="l"/>
              </a:tabLst>
            </a:pPr>
            <a:r>
              <a:rPr lang="en-US" altLang="en-US" sz="2800" dirty="0">
                <a:latin typeface="Garamond" panose="02020404030301010803" pitchFamily="18" charset="0"/>
              </a:rPr>
              <a:t>Contract documents are available via </a:t>
            </a:r>
            <a:r>
              <a:rPr lang="en-US" altLang="en-US" sz="2800" dirty="0" err="1">
                <a:latin typeface="Garamond" panose="02020404030301010803" pitchFamily="18" charset="0"/>
              </a:rPr>
              <a:t>eBid</a:t>
            </a:r>
            <a:r>
              <a:rPr lang="en-US" altLang="en-US" sz="2800" dirty="0">
                <a:latin typeface="Garamond" panose="02020404030301010803" pitchFamily="18" charset="0"/>
              </a:rPr>
              <a:t> Board at </a:t>
            </a:r>
            <a:r>
              <a:rPr lang="en-US" altLang="en-US" sz="2800" dirty="0">
                <a:latin typeface="Garamond" panose="02020404030301010803" pitchFamily="18" charset="0"/>
                <a:hlinkClick r:id="rId3"/>
              </a:rPr>
              <a:t>http://www.umaryland.edu/procurement/ebid-board/</a:t>
            </a:r>
            <a:r>
              <a:rPr lang="en-US" altLang="en-US" sz="2800" dirty="0">
                <a:latin typeface="Garamond" panose="02020404030301010803" pitchFamily="18" charset="0"/>
              </a:rPr>
              <a:t>.</a:t>
            </a:r>
          </a:p>
          <a:p>
            <a:pPr eaLnBrk="1" hangingPunct="1">
              <a:buClr>
                <a:srgbClr val="FF0000"/>
              </a:buClr>
              <a:tabLst>
                <a:tab pos="1709738" algn="l"/>
              </a:tabLst>
            </a:pPr>
            <a:r>
              <a:rPr lang="en-US" altLang="en-US" sz="2800" dirty="0">
                <a:latin typeface="Garamond" panose="02020404030301010803" pitchFamily="18" charset="0"/>
              </a:rPr>
              <a:t>Documents include:</a:t>
            </a:r>
          </a:p>
          <a:p>
            <a:pPr lvl="1" eaLnBrk="1" hangingPunct="1">
              <a:buClr>
                <a:srgbClr val="FF0000"/>
              </a:buClr>
              <a:tabLst>
                <a:tab pos="1709738" algn="l"/>
              </a:tabLst>
            </a:pPr>
            <a:r>
              <a:rPr lang="en-US" altLang="en-US" sz="2400" dirty="0">
                <a:latin typeface="Garamond" panose="02020404030301010803" pitchFamily="18" charset="0"/>
              </a:rPr>
              <a:t>RFP</a:t>
            </a:r>
          </a:p>
          <a:p>
            <a:pPr lvl="1" eaLnBrk="1" hangingPunct="1">
              <a:buClr>
                <a:srgbClr val="FF0000"/>
              </a:buClr>
              <a:tabLst>
                <a:tab pos="1709738" algn="l"/>
              </a:tabLst>
            </a:pPr>
            <a:r>
              <a:rPr lang="en-US" altLang="en-US" sz="2400" dirty="0">
                <a:latin typeface="Garamond" panose="02020404030301010803" pitchFamily="18" charset="0"/>
              </a:rPr>
              <a:t>Part I and II Program</a:t>
            </a:r>
          </a:p>
          <a:p>
            <a:pPr lvl="1" eaLnBrk="1" hangingPunct="1">
              <a:buClr>
                <a:srgbClr val="FF0000"/>
              </a:buClr>
              <a:tabLst>
                <a:tab pos="1709738" algn="l"/>
              </a:tabLst>
            </a:pPr>
            <a:r>
              <a:rPr lang="en-US" altLang="en-US" sz="2400" dirty="0">
                <a:latin typeface="Garamond" panose="02020404030301010803" pitchFamily="18" charset="0"/>
              </a:rPr>
              <a:t>Forms (Attachment A)</a:t>
            </a:r>
          </a:p>
          <a:p>
            <a:pPr lvl="1" eaLnBrk="1" hangingPunct="1">
              <a:buClr>
                <a:srgbClr val="FF0000"/>
              </a:buClr>
              <a:tabLst>
                <a:tab pos="1709738" algn="l"/>
              </a:tabLst>
            </a:pPr>
            <a:r>
              <a:rPr lang="en-US" altLang="en-US" sz="2400" dirty="0">
                <a:latin typeface="Garamond" panose="02020404030301010803" pitchFamily="18" charset="0"/>
              </a:rPr>
              <a:t>Addenda, as applicable</a:t>
            </a:r>
          </a:p>
          <a:p>
            <a:pPr eaLnBrk="1" hangingPunct="1">
              <a:buFont typeface="Arial" panose="020B0604020202020204" pitchFamily="34" charset="0"/>
              <a:buNone/>
              <a:tabLst>
                <a:tab pos="1709738" algn="l"/>
              </a:tabLst>
            </a:pPr>
            <a:endParaRPr lang="en-US" altLang="en-US" sz="2800" dirty="0">
              <a:latin typeface="Garamond" panose="02020404030301010803" pitchFamily="18" charset="0"/>
            </a:endParaRPr>
          </a:p>
        </p:txBody>
      </p:sp>
      <p:sp>
        <p:nvSpPr>
          <p:cNvPr id="3" name="Content Placeholder 2">
            <a:extLst>
              <a:ext uri="{FF2B5EF4-FFF2-40B4-BE49-F238E27FC236}">
                <a16:creationId xmlns:a16="http://schemas.microsoft.com/office/drawing/2014/main" id="{03AE33C3-B5C9-1AED-233F-89D211102F1C}"/>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buClr>
                <a:srgbClr val="FF0000"/>
              </a:buClr>
              <a:buSzPct val="115000"/>
            </a:pPr>
            <a:r>
              <a:rPr lang="en-US" altLang="en-US" sz="2800" dirty="0">
                <a:latin typeface="Garamond" panose="02020404030301010803" pitchFamily="18" charset="0"/>
              </a:rPr>
              <a:t>Oral Interviews: Only those Proposers who are short listed as a result of the Phase 1 Technical Evaluation may be requested to attend Oral Interviews. The decision to hold Oral Interviews is made at the sole discretion of the University.</a:t>
            </a:r>
          </a:p>
          <a:p>
            <a:pPr eaLnBrk="1" hangingPunct="1">
              <a:buClr>
                <a:srgbClr val="FF0000"/>
              </a:buClr>
              <a:buSzPct val="115000"/>
            </a:pPr>
            <a:r>
              <a:rPr lang="en-US" altLang="en-US" sz="2800" dirty="0">
                <a:latin typeface="Garamond" panose="02020404030301010803" pitchFamily="18" charset="0"/>
              </a:rPr>
              <a:t>Anticipated dates: April 4 and 5, 2024</a:t>
            </a:r>
          </a:p>
          <a:p>
            <a:pPr lvl="1" eaLnBrk="1" hangingPunct="1">
              <a:buClr>
                <a:srgbClr val="FF0000"/>
              </a:buClr>
              <a:buSzPct val="115000"/>
            </a:pPr>
            <a:r>
              <a:rPr lang="en-US" altLang="en-US" sz="2400" dirty="0">
                <a:latin typeface="Garamond" pitchFamily="18" charset="0"/>
              </a:rPr>
              <a:t>Advised to set aside these dates on calendars of key personnel whose attendance is required.</a:t>
            </a:r>
            <a:endParaRPr lang="en-US" altLang="en-US" sz="2400" dirty="0"/>
          </a:p>
          <a:p>
            <a:pPr marL="0" indent="0">
              <a:buNone/>
            </a:pPr>
            <a:endParaRPr lang="en-US" dirty="0"/>
          </a:p>
        </p:txBody>
      </p:sp>
      <p:sp>
        <p:nvSpPr>
          <p:cNvPr id="5" name="Title 1">
            <a:extLst>
              <a:ext uri="{FF2B5EF4-FFF2-40B4-BE49-F238E27FC236}">
                <a16:creationId xmlns:a16="http://schemas.microsoft.com/office/drawing/2014/main" id="{6DE17711-40D2-2825-0E39-87678DCE732F}"/>
              </a:ext>
            </a:extLst>
          </p:cNvPr>
          <p:cNvSpPr txBox="1">
            <a:spLocks/>
          </p:cNvSpPr>
          <p:nvPr/>
        </p:nvSpPr>
        <p:spPr bwMode="auto">
          <a:xfrm>
            <a:off x="219075" y="533400"/>
            <a:ext cx="86868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200" b="1">
                <a:latin typeface="Garamond" pitchFamily="18" charset="0"/>
              </a:rPr>
              <a:t>SECTION 4: PROCUREMENT PHASES AND EVALUTION PROCESS</a:t>
            </a:r>
            <a:endParaRPr lang="en-US"/>
          </a:p>
        </p:txBody>
      </p:sp>
      <p:sp>
        <p:nvSpPr>
          <p:cNvPr id="6" name="Rectangle 4">
            <a:extLst>
              <a:ext uri="{FF2B5EF4-FFF2-40B4-BE49-F238E27FC236}">
                <a16:creationId xmlns:a16="http://schemas.microsoft.com/office/drawing/2014/main" id="{CD9869E5-6ED2-F9FA-07C0-422DB0205E50}"/>
              </a:ext>
            </a:extLst>
          </p:cNvPr>
          <p:cNvSpPr>
            <a:spLocks noChangeArrowheads="1"/>
          </p:cNvSpPr>
          <p:nvPr/>
        </p:nvSpPr>
        <p:spPr bwMode="auto">
          <a:xfrm>
            <a:off x="3402989" y="1439907"/>
            <a:ext cx="2307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i="1" u="sng" dirty="0">
                <a:solidFill>
                  <a:srgbClr val="000000"/>
                </a:solidFill>
                <a:latin typeface="Garamond" panose="02020404030301010803" pitchFamily="18" charset="0"/>
              </a:rPr>
              <a:t>Oral Interviews</a:t>
            </a:r>
          </a:p>
        </p:txBody>
      </p:sp>
      <p:sp>
        <p:nvSpPr>
          <p:cNvPr id="2" name="Content Placeholder 2">
            <a:extLst>
              <a:ext uri="{FF2B5EF4-FFF2-40B4-BE49-F238E27FC236}">
                <a16:creationId xmlns:a16="http://schemas.microsoft.com/office/drawing/2014/main" id="{918A928A-5B45-6A1A-536B-8ED1B72F7567}"/>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extLst>
      <p:ext uri="{BB962C8B-B14F-4D97-AF65-F5344CB8AC3E}">
        <p14:creationId xmlns:p14="http://schemas.microsoft.com/office/powerpoint/2010/main" val="3182353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BD446B65-F838-4679-B271-1B4D82B8D975}"/>
              </a:ext>
            </a:extLst>
          </p:cNvPr>
          <p:cNvSpPr>
            <a:spLocks noGrp="1"/>
          </p:cNvSpPr>
          <p:nvPr>
            <p:ph idx="1"/>
          </p:nvPr>
        </p:nvSpPr>
        <p:spPr>
          <a:xfrm>
            <a:off x="666750" y="2492375"/>
            <a:ext cx="8077200" cy="3527425"/>
          </a:xfrm>
        </p:spPr>
        <p:txBody>
          <a:bodyPr/>
          <a:lstStyle/>
          <a:p>
            <a:r>
              <a:rPr lang="en-US" sz="2800" dirty="0">
                <a:latin typeface="Calisto MT" panose="02040603050505030304" pitchFamily="18" charset="0"/>
              </a:rPr>
              <a:t>RFP Section 4.3.1 – Phase 1 Technical Evaluation</a:t>
            </a:r>
          </a:p>
          <a:p>
            <a:r>
              <a:rPr lang="en-US" sz="2800" dirty="0">
                <a:latin typeface="Calisto MT" panose="02040603050505030304" pitchFamily="18" charset="0"/>
              </a:rPr>
              <a:t>RFP Section 4.3.2 – Phase 2 Technical Evaluation</a:t>
            </a:r>
          </a:p>
        </p:txBody>
      </p:sp>
      <p:sp>
        <p:nvSpPr>
          <p:cNvPr id="4" name="Title 1">
            <a:extLst>
              <a:ext uri="{FF2B5EF4-FFF2-40B4-BE49-F238E27FC236}">
                <a16:creationId xmlns:a16="http://schemas.microsoft.com/office/drawing/2014/main" id="{2A88C9F4-C69E-498A-A666-06FBD3717D65}"/>
              </a:ext>
            </a:extLst>
          </p:cNvPr>
          <p:cNvSpPr>
            <a:spLocks noGrp="1"/>
          </p:cNvSpPr>
          <p:nvPr>
            <p:ph type="title"/>
          </p:nvPr>
        </p:nvSpPr>
        <p:spPr>
          <a:xfrm>
            <a:off x="0" y="1355725"/>
            <a:ext cx="9144000" cy="844550"/>
          </a:xfrm>
        </p:spPr>
        <p:txBody>
          <a:bodyPr rtlCol="0">
            <a:normAutofit fontScale="90000"/>
          </a:bodyPr>
          <a:lstStyle/>
          <a:p>
            <a:pPr eaLnBrk="1" fontAlgn="auto" hangingPunct="1">
              <a:spcAft>
                <a:spcPts val="0"/>
              </a:spcAft>
              <a:defRPr/>
            </a:pPr>
            <a:r>
              <a:rPr lang="en-US" sz="3200" b="1">
                <a:latin typeface="Garamond" pitchFamily="18" charset="0"/>
              </a:rPr>
              <a:t>SECTION 4: PROCUREMENT PHASES AND EVALUTION PROCESS</a:t>
            </a:r>
            <a:br>
              <a:rPr lang="en-US"/>
            </a:br>
            <a:endParaRPr lang="en-US"/>
          </a:p>
        </p:txBody>
      </p:sp>
      <p:sp>
        <p:nvSpPr>
          <p:cNvPr id="20484" name="Rectangle 4">
            <a:extLst>
              <a:ext uri="{FF2B5EF4-FFF2-40B4-BE49-F238E27FC236}">
                <a16:creationId xmlns:a16="http://schemas.microsoft.com/office/drawing/2014/main" id="{7E0E23DE-E142-4D52-9BF8-66095A9C38D0}"/>
              </a:ext>
            </a:extLst>
          </p:cNvPr>
          <p:cNvSpPr>
            <a:spLocks noChangeArrowheads="1"/>
          </p:cNvSpPr>
          <p:nvPr/>
        </p:nvSpPr>
        <p:spPr bwMode="auto">
          <a:xfrm>
            <a:off x="2320673" y="1908175"/>
            <a:ext cx="44725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i="1" u="sng" dirty="0">
                <a:solidFill>
                  <a:srgbClr val="000000"/>
                </a:solidFill>
                <a:latin typeface="Garamond" panose="02020404030301010803" pitchFamily="18" charset="0"/>
              </a:rPr>
              <a:t>RFP 4.3 Technical Evaluation</a:t>
            </a:r>
          </a:p>
        </p:txBody>
      </p:sp>
      <p:sp>
        <p:nvSpPr>
          <p:cNvPr id="2" name="Content Placeholder 2">
            <a:extLst>
              <a:ext uri="{FF2B5EF4-FFF2-40B4-BE49-F238E27FC236}">
                <a16:creationId xmlns:a16="http://schemas.microsoft.com/office/drawing/2014/main" id="{42260D59-FA6C-83C4-D1F6-5F943EE600F9}"/>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0CF79D17-46C7-4FC8-AF8B-AE399BC70A2D}"/>
              </a:ext>
            </a:extLst>
          </p:cNvPr>
          <p:cNvSpPr>
            <a:spLocks noGrp="1"/>
          </p:cNvSpPr>
          <p:nvPr>
            <p:ph idx="1"/>
          </p:nvPr>
        </p:nvSpPr>
        <p:spPr>
          <a:xfrm>
            <a:off x="666750" y="2492375"/>
            <a:ext cx="8077200" cy="3527425"/>
          </a:xfrm>
        </p:spPr>
        <p:txBody>
          <a:bodyPr/>
          <a:lstStyle/>
          <a:p>
            <a:pPr eaLnBrk="1" hangingPunct="1">
              <a:buClr>
                <a:srgbClr val="FF0000"/>
              </a:buClr>
              <a:buSzPct val="115000"/>
            </a:pPr>
            <a:r>
              <a:rPr lang="en-US" altLang="en-US" sz="2400" dirty="0">
                <a:latin typeface="Garamond" panose="02020404030301010803" pitchFamily="18" charset="0"/>
              </a:rPr>
              <a:t>Only requested from Short-Listed Proposers following the Phase 1 Technical Proposals will be asked to provide a price proposal.</a:t>
            </a:r>
          </a:p>
          <a:p>
            <a:pPr eaLnBrk="1" hangingPunct="1">
              <a:buClr>
                <a:srgbClr val="FF0000"/>
              </a:buClr>
              <a:buSzPct val="115000"/>
            </a:pPr>
            <a:r>
              <a:rPr lang="en-US" sz="2000" dirty="0">
                <a:latin typeface="Calisto MT" panose="02040603050505030304" pitchFamily="18" charset="0"/>
              </a:rPr>
              <a:t>RFP Section 4.4 – Price Proposal/Final Evaluation and Selection </a:t>
            </a:r>
          </a:p>
          <a:p>
            <a:pPr eaLnBrk="1" hangingPunct="1">
              <a:buClr>
                <a:srgbClr val="FF0000"/>
              </a:buClr>
            </a:pPr>
            <a:r>
              <a:rPr lang="en-US" sz="2400" dirty="0">
                <a:latin typeface="Garamond" pitchFamily="18" charset="0"/>
              </a:rPr>
              <a:t>Price proposals opened privately.</a:t>
            </a:r>
          </a:p>
          <a:p>
            <a:pPr eaLnBrk="1" hangingPunct="1">
              <a:buClr>
                <a:srgbClr val="FF0000"/>
              </a:buClr>
              <a:buSzPct val="115000"/>
            </a:pPr>
            <a:r>
              <a:rPr lang="en-US" altLang="en-US" sz="2400" dirty="0">
                <a:latin typeface="Garamond" panose="02020404030301010803" pitchFamily="18" charset="0"/>
              </a:rPr>
              <a:t>Price Proposal Due: March 26, 2024</a:t>
            </a:r>
          </a:p>
          <a:p>
            <a:pPr lvl="1" eaLnBrk="1" hangingPunct="1">
              <a:buClr>
                <a:srgbClr val="FF0000"/>
              </a:buClr>
              <a:buSzPct val="115000"/>
            </a:pPr>
            <a:r>
              <a:rPr lang="en-US" altLang="en-US" sz="2000" dirty="0">
                <a:latin typeface="Garamond" panose="02020404030301010803" pitchFamily="18" charset="0"/>
              </a:rPr>
              <a:t>Bid Bond</a:t>
            </a:r>
          </a:p>
          <a:p>
            <a:pPr lvl="1" eaLnBrk="1" hangingPunct="1">
              <a:buClr>
                <a:srgbClr val="FF0000"/>
              </a:buClr>
              <a:buSzPct val="115000"/>
            </a:pPr>
            <a:r>
              <a:rPr lang="en-US" sz="2000" dirty="0">
                <a:latin typeface="Garamond" pitchFamily="18" charset="0"/>
              </a:rPr>
              <a:t>University may request Best and Final price.</a:t>
            </a:r>
            <a:endParaRPr lang="en-US" altLang="en-US" sz="2000" dirty="0">
              <a:latin typeface="Garamond" panose="02020404030301010803" pitchFamily="18" charset="0"/>
            </a:endParaRPr>
          </a:p>
        </p:txBody>
      </p:sp>
      <p:sp>
        <p:nvSpPr>
          <p:cNvPr id="4" name="Title 1">
            <a:extLst>
              <a:ext uri="{FF2B5EF4-FFF2-40B4-BE49-F238E27FC236}">
                <a16:creationId xmlns:a16="http://schemas.microsoft.com/office/drawing/2014/main" id="{637123B3-0825-4671-A6BF-D4B17CE12BDC}"/>
              </a:ext>
            </a:extLst>
          </p:cNvPr>
          <p:cNvSpPr>
            <a:spLocks noGrp="1"/>
          </p:cNvSpPr>
          <p:nvPr>
            <p:ph type="title"/>
          </p:nvPr>
        </p:nvSpPr>
        <p:spPr>
          <a:xfrm>
            <a:off x="0" y="1063625"/>
            <a:ext cx="9144000" cy="844550"/>
          </a:xfrm>
        </p:spPr>
        <p:txBody>
          <a:bodyPr rtlCol="0">
            <a:normAutofit fontScale="90000"/>
          </a:bodyPr>
          <a:lstStyle/>
          <a:p>
            <a:pPr eaLnBrk="1" fontAlgn="auto" hangingPunct="1">
              <a:spcAft>
                <a:spcPts val="0"/>
              </a:spcAft>
              <a:defRPr/>
            </a:pPr>
            <a:r>
              <a:rPr lang="en-US" sz="2800" b="1" dirty="0">
                <a:latin typeface="Garamond" pitchFamily="18" charset="0"/>
              </a:rPr>
              <a:t>SECTION 4: PROCUREMENT PHASES AND EVALUTION PROCESS</a:t>
            </a:r>
            <a:endParaRPr lang="en-US" dirty="0"/>
          </a:p>
        </p:txBody>
      </p:sp>
      <p:sp>
        <p:nvSpPr>
          <p:cNvPr id="21508" name="Rectangle 4">
            <a:extLst>
              <a:ext uri="{FF2B5EF4-FFF2-40B4-BE49-F238E27FC236}">
                <a16:creationId xmlns:a16="http://schemas.microsoft.com/office/drawing/2014/main" id="{D21CD51F-E498-4D85-B2A0-20BD855541BF}"/>
              </a:ext>
            </a:extLst>
          </p:cNvPr>
          <p:cNvSpPr>
            <a:spLocks noChangeArrowheads="1"/>
          </p:cNvSpPr>
          <p:nvPr/>
        </p:nvSpPr>
        <p:spPr bwMode="auto">
          <a:xfrm>
            <a:off x="3036827" y="1908175"/>
            <a:ext cx="3040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i="1" u="sng">
                <a:solidFill>
                  <a:srgbClr val="000000"/>
                </a:solidFill>
                <a:latin typeface="Garamond" panose="02020404030301010803" pitchFamily="18" charset="0"/>
              </a:rPr>
              <a:t>Price Proposal Phase</a:t>
            </a:r>
          </a:p>
        </p:txBody>
      </p:sp>
      <p:sp>
        <p:nvSpPr>
          <p:cNvPr id="2" name="Content Placeholder 2">
            <a:extLst>
              <a:ext uri="{FF2B5EF4-FFF2-40B4-BE49-F238E27FC236}">
                <a16:creationId xmlns:a16="http://schemas.microsoft.com/office/drawing/2014/main" id="{52D04076-5CDF-32A7-373C-CAAE31B3DA11}"/>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buClr>
                <a:srgbClr val="FF0000"/>
              </a:buClr>
            </a:pPr>
            <a:r>
              <a:rPr lang="en-US" dirty="0">
                <a:latin typeface="Garamond" pitchFamily="18" charset="0"/>
              </a:rPr>
              <a:t>Price proposals opened privately.</a:t>
            </a:r>
          </a:p>
          <a:p>
            <a:pPr eaLnBrk="1" hangingPunct="1">
              <a:buClr>
                <a:srgbClr val="FF0000"/>
              </a:buClr>
            </a:pPr>
            <a:r>
              <a:rPr lang="en-US" dirty="0">
                <a:latin typeface="Garamond" pitchFamily="18" charset="0"/>
              </a:rPr>
              <a:t>Price proposal to be evaluated on total price.</a:t>
            </a:r>
          </a:p>
          <a:p>
            <a:pPr eaLnBrk="1" hangingPunct="1">
              <a:buClr>
                <a:srgbClr val="FF0000"/>
              </a:buClr>
            </a:pPr>
            <a:r>
              <a:rPr lang="en-US" dirty="0">
                <a:latin typeface="Garamond" pitchFamily="18" charset="0"/>
              </a:rPr>
              <a:t>University may request Best and Final price.</a:t>
            </a:r>
          </a:p>
        </p:txBody>
      </p:sp>
      <p:sp>
        <p:nvSpPr>
          <p:cNvPr id="8" name="Title 1">
            <a:extLst>
              <a:ext uri="{FF2B5EF4-FFF2-40B4-BE49-F238E27FC236}">
                <a16:creationId xmlns:a16="http://schemas.microsoft.com/office/drawing/2014/main" id="{949893F6-E97D-AC6E-D4FD-113703493E66}"/>
              </a:ext>
            </a:extLst>
          </p:cNvPr>
          <p:cNvSpPr>
            <a:spLocks noGrp="1"/>
          </p:cNvSpPr>
          <p:nvPr>
            <p:ph type="title"/>
          </p:nvPr>
        </p:nvSpPr>
        <p:spPr>
          <a:xfrm>
            <a:off x="0" y="641350"/>
            <a:ext cx="9144000" cy="844550"/>
          </a:xfrm>
        </p:spPr>
        <p:txBody>
          <a:bodyPr rtlCol="0">
            <a:normAutofit fontScale="90000"/>
          </a:bodyPr>
          <a:lstStyle/>
          <a:p>
            <a:pPr eaLnBrk="1" fontAlgn="auto" hangingPunct="1">
              <a:spcAft>
                <a:spcPts val="0"/>
              </a:spcAft>
              <a:defRPr/>
            </a:pPr>
            <a:r>
              <a:rPr lang="en-US" sz="2800" b="1" dirty="0">
                <a:latin typeface="Garamond" pitchFamily="18" charset="0"/>
              </a:rPr>
              <a:t>SECTION 4: PROCUREMENT PHASES AND EVALUTION PROCESS</a:t>
            </a:r>
            <a:endParaRPr lang="en-US" dirty="0"/>
          </a:p>
        </p:txBody>
      </p:sp>
      <p:sp>
        <p:nvSpPr>
          <p:cNvPr id="9" name="Rectangle 4">
            <a:extLst>
              <a:ext uri="{FF2B5EF4-FFF2-40B4-BE49-F238E27FC236}">
                <a16:creationId xmlns:a16="http://schemas.microsoft.com/office/drawing/2014/main" id="{5B70AA76-FD67-D510-7CD6-7B76A6D17756}"/>
              </a:ext>
            </a:extLst>
          </p:cNvPr>
          <p:cNvSpPr>
            <a:spLocks noChangeArrowheads="1"/>
          </p:cNvSpPr>
          <p:nvPr/>
        </p:nvSpPr>
        <p:spPr bwMode="auto">
          <a:xfrm>
            <a:off x="3036827" y="1485900"/>
            <a:ext cx="3040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i="1" u="sng">
                <a:solidFill>
                  <a:srgbClr val="000000"/>
                </a:solidFill>
                <a:latin typeface="Garamond" panose="02020404030301010803" pitchFamily="18" charset="0"/>
              </a:rPr>
              <a:t>Price Proposal Phase</a:t>
            </a:r>
          </a:p>
        </p:txBody>
      </p:sp>
      <p:sp>
        <p:nvSpPr>
          <p:cNvPr id="2" name="Content Placeholder 2">
            <a:extLst>
              <a:ext uri="{FF2B5EF4-FFF2-40B4-BE49-F238E27FC236}">
                <a16:creationId xmlns:a16="http://schemas.microsoft.com/office/drawing/2014/main" id="{ADD7DBF8-C679-A537-8CE2-8C0D07196A7C}"/>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extLst>
      <p:ext uri="{BB962C8B-B14F-4D97-AF65-F5344CB8AC3E}">
        <p14:creationId xmlns:p14="http://schemas.microsoft.com/office/powerpoint/2010/main" val="183952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0CF79D17-46C7-4FC8-AF8B-AE399BC70A2D}"/>
              </a:ext>
            </a:extLst>
          </p:cNvPr>
          <p:cNvSpPr>
            <a:spLocks noGrp="1"/>
          </p:cNvSpPr>
          <p:nvPr>
            <p:ph idx="1"/>
          </p:nvPr>
        </p:nvSpPr>
        <p:spPr>
          <a:xfrm>
            <a:off x="666750" y="2093050"/>
            <a:ext cx="8077200" cy="3527425"/>
          </a:xfrm>
        </p:spPr>
        <p:txBody>
          <a:bodyPr/>
          <a:lstStyle/>
          <a:p>
            <a:pPr eaLnBrk="1" hangingPunct="1">
              <a:buClr>
                <a:srgbClr val="FF0000"/>
              </a:buClr>
            </a:pPr>
            <a:r>
              <a:rPr lang="en-US" sz="3000" dirty="0">
                <a:latin typeface="Garamond" pitchFamily="18" charset="0"/>
              </a:rPr>
              <a:t>Based on a combination of the second technical evaluation and Price Proposal evaluation.</a:t>
            </a:r>
          </a:p>
          <a:p>
            <a:pPr eaLnBrk="1" hangingPunct="1">
              <a:buClr>
                <a:srgbClr val="FF0000"/>
              </a:buClr>
            </a:pPr>
            <a:r>
              <a:rPr lang="en-US" sz="3000" dirty="0">
                <a:latin typeface="Garamond" pitchFamily="18" charset="0"/>
              </a:rPr>
              <a:t>Technical merit has much greater weight.</a:t>
            </a:r>
          </a:p>
          <a:p>
            <a:pPr eaLnBrk="1" hangingPunct="1">
              <a:buClr>
                <a:srgbClr val="FF0000"/>
              </a:buClr>
            </a:pPr>
            <a:r>
              <a:rPr lang="en-US" sz="3000" dirty="0">
                <a:latin typeface="Garamond" pitchFamily="18" charset="0"/>
              </a:rPr>
              <a:t>Proposal which best serves the interest of the University.</a:t>
            </a:r>
          </a:p>
          <a:p>
            <a:pPr eaLnBrk="1" hangingPunct="1">
              <a:buClr>
                <a:srgbClr val="FF0000"/>
              </a:buClr>
              <a:buSzPct val="115000"/>
            </a:pPr>
            <a:r>
              <a:rPr lang="en-US" altLang="en-US" sz="3000" dirty="0">
                <a:latin typeface="Garamond" panose="02020404030301010803" pitchFamily="18" charset="0"/>
              </a:rPr>
              <a:t>The successful firm will sign the University’s Standard contract documents (Attachment B) prior to Board of Public Works submission.</a:t>
            </a:r>
          </a:p>
        </p:txBody>
      </p:sp>
      <p:sp>
        <p:nvSpPr>
          <p:cNvPr id="4" name="Title 1">
            <a:extLst>
              <a:ext uri="{FF2B5EF4-FFF2-40B4-BE49-F238E27FC236}">
                <a16:creationId xmlns:a16="http://schemas.microsoft.com/office/drawing/2014/main" id="{637123B3-0825-4671-A6BF-D4B17CE12BDC}"/>
              </a:ext>
            </a:extLst>
          </p:cNvPr>
          <p:cNvSpPr>
            <a:spLocks noGrp="1"/>
          </p:cNvSpPr>
          <p:nvPr>
            <p:ph type="title"/>
          </p:nvPr>
        </p:nvSpPr>
        <p:spPr>
          <a:xfrm>
            <a:off x="0" y="838200"/>
            <a:ext cx="9144000" cy="844550"/>
          </a:xfrm>
        </p:spPr>
        <p:txBody>
          <a:bodyPr rtlCol="0">
            <a:normAutofit fontScale="90000"/>
          </a:bodyPr>
          <a:lstStyle/>
          <a:p>
            <a:pPr eaLnBrk="1" fontAlgn="auto" hangingPunct="1">
              <a:spcAft>
                <a:spcPts val="0"/>
              </a:spcAft>
              <a:defRPr/>
            </a:pPr>
            <a:r>
              <a:rPr lang="en-US" sz="2800" b="1">
                <a:latin typeface="Garamond" pitchFamily="18" charset="0"/>
              </a:rPr>
              <a:t>SECTION 4: PROCUREMENT PHASES AND </a:t>
            </a:r>
            <a:br>
              <a:rPr lang="en-US" sz="2800" b="1">
                <a:latin typeface="Garamond" pitchFamily="18" charset="0"/>
              </a:rPr>
            </a:br>
            <a:r>
              <a:rPr lang="en-US" sz="2800" b="1">
                <a:latin typeface="Garamond" pitchFamily="18" charset="0"/>
              </a:rPr>
              <a:t>EVALUTION PROCESS</a:t>
            </a:r>
            <a:endParaRPr lang="en-US"/>
          </a:p>
        </p:txBody>
      </p:sp>
      <p:sp>
        <p:nvSpPr>
          <p:cNvPr id="21508" name="Rectangle 4">
            <a:extLst>
              <a:ext uri="{FF2B5EF4-FFF2-40B4-BE49-F238E27FC236}">
                <a16:creationId xmlns:a16="http://schemas.microsoft.com/office/drawing/2014/main" id="{D21CD51F-E498-4D85-B2A0-20BD855541BF}"/>
              </a:ext>
            </a:extLst>
          </p:cNvPr>
          <p:cNvSpPr>
            <a:spLocks noChangeArrowheads="1"/>
          </p:cNvSpPr>
          <p:nvPr/>
        </p:nvSpPr>
        <p:spPr bwMode="auto">
          <a:xfrm>
            <a:off x="3973554" y="1505197"/>
            <a:ext cx="1166731"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i="1" u="sng">
                <a:solidFill>
                  <a:srgbClr val="000000"/>
                </a:solidFill>
                <a:latin typeface="Garamond" panose="02020404030301010803" pitchFamily="18" charset="0"/>
              </a:rPr>
              <a:t>Award</a:t>
            </a:r>
          </a:p>
          <a:p>
            <a:pPr algn="ctr" eaLnBrk="1" hangingPunct="1">
              <a:buFontTx/>
              <a:buNone/>
            </a:pPr>
            <a:endParaRPr lang="en-US" altLang="en-US" i="1" u="sng">
              <a:solidFill>
                <a:srgbClr val="000000"/>
              </a:solidFill>
              <a:latin typeface="Garamond" panose="02020404030301010803" pitchFamily="18" charset="0"/>
            </a:endParaRPr>
          </a:p>
        </p:txBody>
      </p:sp>
      <p:sp>
        <p:nvSpPr>
          <p:cNvPr id="2" name="Content Placeholder 2">
            <a:extLst>
              <a:ext uri="{FF2B5EF4-FFF2-40B4-BE49-F238E27FC236}">
                <a16:creationId xmlns:a16="http://schemas.microsoft.com/office/drawing/2014/main" id="{554D2510-F3DC-7485-FD43-0D0F0D6DF379}"/>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extLst>
      <p:ext uri="{BB962C8B-B14F-4D97-AF65-F5344CB8AC3E}">
        <p14:creationId xmlns:p14="http://schemas.microsoft.com/office/powerpoint/2010/main" val="1117190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5716"/>
            <a:ext cx="8229600" cy="4125992"/>
          </a:xfrm>
        </p:spPr>
        <p:txBody>
          <a:bodyPr/>
          <a:lstStyle/>
          <a:p>
            <a:pPr eaLnBrk="1" fontAlgn="auto" hangingPunct="1">
              <a:spcAft>
                <a:spcPts val="0"/>
              </a:spcAft>
              <a:buClr>
                <a:srgbClr val="FF0000"/>
              </a:buClr>
              <a:buFont typeface="Arial" pitchFamily="34" charset="0"/>
              <a:buChar char="•"/>
              <a:defRPr/>
            </a:pPr>
            <a:r>
              <a:rPr lang="en-US" sz="3000" dirty="0">
                <a:latin typeface="Garamond" pitchFamily="18" charset="0"/>
              </a:rPr>
              <a:t>Initial contract is awarded for pre-construction CM services only.</a:t>
            </a:r>
          </a:p>
          <a:p>
            <a:pPr eaLnBrk="1" hangingPunct="1">
              <a:buClr>
                <a:srgbClr val="FF0000"/>
              </a:buClr>
              <a:buSzPct val="115000"/>
            </a:pPr>
            <a:r>
              <a:rPr lang="en-US" altLang="en-US" sz="3000" dirty="0">
                <a:latin typeface="Garamond" panose="02020404030301010803" pitchFamily="18" charset="0"/>
              </a:rPr>
              <a:t>After approval by BPW the University shall fully execute the contract with the successful firm. Anticipated: May 15, 2024.</a:t>
            </a:r>
            <a:endParaRPr lang="en-US" altLang="en-US" sz="3000" dirty="0"/>
          </a:p>
          <a:p>
            <a:pPr eaLnBrk="1" fontAlgn="auto" hangingPunct="1">
              <a:spcAft>
                <a:spcPts val="0"/>
              </a:spcAft>
              <a:buClr>
                <a:srgbClr val="FF0000"/>
              </a:buClr>
              <a:buFont typeface="Arial" pitchFamily="34" charset="0"/>
              <a:buChar char="•"/>
              <a:defRPr/>
            </a:pPr>
            <a:r>
              <a:rPr lang="en-US" sz="3000" dirty="0">
                <a:latin typeface="Garamond" pitchFamily="18" charset="0"/>
              </a:rPr>
              <a:t>Anticipated amendments for construction services to follow.</a:t>
            </a:r>
          </a:p>
          <a:p>
            <a:endParaRPr lang="en-US" sz="3000" dirty="0"/>
          </a:p>
        </p:txBody>
      </p:sp>
      <p:sp>
        <p:nvSpPr>
          <p:cNvPr id="5" name="Title 1">
            <a:extLst>
              <a:ext uri="{FF2B5EF4-FFF2-40B4-BE49-F238E27FC236}">
                <a16:creationId xmlns:a16="http://schemas.microsoft.com/office/drawing/2014/main" id="{16F83D8D-7590-ECAE-27E2-2C37EAD68B8F}"/>
              </a:ext>
            </a:extLst>
          </p:cNvPr>
          <p:cNvSpPr>
            <a:spLocks noGrp="1"/>
          </p:cNvSpPr>
          <p:nvPr>
            <p:ph type="title"/>
          </p:nvPr>
        </p:nvSpPr>
        <p:spPr>
          <a:xfrm>
            <a:off x="0" y="853313"/>
            <a:ext cx="9144000" cy="844550"/>
          </a:xfrm>
        </p:spPr>
        <p:txBody>
          <a:bodyPr rtlCol="0">
            <a:normAutofit fontScale="90000"/>
          </a:bodyPr>
          <a:lstStyle/>
          <a:p>
            <a:pPr eaLnBrk="1" fontAlgn="auto" hangingPunct="1">
              <a:spcAft>
                <a:spcPts val="0"/>
              </a:spcAft>
              <a:defRPr/>
            </a:pPr>
            <a:r>
              <a:rPr lang="en-US" sz="2800" b="1">
                <a:latin typeface="Garamond" pitchFamily="18" charset="0"/>
              </a:rPr>
              <a:t>SECTION 4: PROCUREMENT PHASES AND </a:t>
            </a:r>
            <a:br>
              <a:rPr lang="en-US" sz="2800" b="1">
                <a:latin typeface="Garamond" pitchFamily="18" charset="0"/>
              </a:rPr>
            </a:br>
            <a:r>
              <a:rPr lang="en-US" sz="2800" b="1">
                <a:latin typeface="Garamond" pitchFamily="18" charset="0"/>
              </a:rPr>
              <a:t>EVALUTION PROCESS</a:t>
            </a:r>
            <a:endParaRPr lang="en-US"/>
          </a:p>
        </p:txBody>
      </p:sp>
      <p:sp>
        <p:nvSpPr>
          <p:cNvPr id="6" name="Rectangle 4">
            <a:extLst>
              <a:ext uri="{FF2B5EF4-FFF2-40B4-BE49-F238E27FC236}">
                <a16:creationId xmlns:a16="http://schemas.microsoft.com/office/drawing/2014/main" id="{E831D680-8D0B-F9E6-1F38-F720DB27A2DD}"/>
              </a:ext>
            </a:extLst>
          </p:cNvPr>
          <p:cNvSpPr>
            <a:spLocks noChangeArrowheads="1"/>
          </p:cNvSpPr>
          <p:nvPr/>
        </p:nvSpPr>
        <p:spPr bwMode="auto">
          <a:xfrm>
            <a:off x="3973554" y="1697863"/>
            <a:ext cx="1166731"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i="1" u="sng">
                <a:solidFill>
                  <a:srgbClr val="000000"/>
                </a:solidFill>
                <a:latin typeface="Garamond" panose="02020404030301010803" pitchFamily="18" charset="0"/>
              </a:rPr>
              <a:t>Award</a:t>
            </a:r>
          </a:p>
          <a:p>
            <a:pPr algn="ctr" eaLnBrk="1" hangingPunct="1">
              <a:buFontTx/>
              <a:buNone/>
            </a:pPr>
            <a:endParaRPr lang="en-US" altLang="en-US" i="1" u="sng">
              <a:solidFill>
                <a:srgbClr val="000000"/>
              </a:solidFill>
              <a:latin typeface="Garamond" panose="02020404030301010803" pitchFamily="18" charset="0"/>
            </a:endParaRPr>
          </a:p>
        </p:txBody>
      </p:sp>
      <p:sp>
        <p:nvSpPr>
          <p:cNvPr id="2" name="Content Placeholder 2">
            <a:extLst>
              <a:ext uri="{FF2B5EF4-FFF2-40B4-BE49-F238E27FC236}">
                <a16:creationId xmlns:a16="http://schemas.microsoft.com/office/drawing/2014/main" id="{F893E94E-7F9D-F8F6-6AAC-66D4A3AD6F67}"/>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extLst>
      <p:ext uri="{BB962C8B-B14F-4D97-AF65-F5344CB8AC3E}">
        <p14:creationId xmlns:p14="http://schemas.microsoft.com/office/powerpoint/2010/main" val="3230237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1479"/>
            <a:ext cx="8229600" cy="4476267"/>
          </a:xfrm>
        </p:spPr>
        <p:txBody>
          <a:bodyPr/>
          <a:lstStyle/>
          <a:p>
            <a:pPr eaLnBrk="1" hangingPunct="1">
              <a:buClr>
                <a:srgbClr val="FF0000"/>
              </a:buClr>
            </a:pPr>
            <a:r>
              <a:rPr lang="en-US" sz="1800" b="0" i="0" u="none" strike="noStrike" baseline="0" dirty="0">
                <a:latin typeface="Garamond" panose="02020404030301010803" pitchFamily="18" charset="0"/>
              </a:rPr>
              <a:t>ATTACHMENT A: Technical Proposal Forms (Word version on </a:t>
            </a:r>
            <a:r>
              <a:rPr lang="en-US" sz="1800" b="0" i="0" u="none" strike="noStrike" baseline="0" dirty="0" err="1">
                <a:latin typeface="Garamond" panose="02020404030301010803" pitchFamily="18" charset="0"/>
              </a:rPr>
              <a:t>eBid</a:t>
            </a:r>
            <a:r>
              <a:rPr lang="en-US" sz="1800" b="0" i="0" u="none" strike="noStrike" baseline="0" dirty="0">
                <a:latin typeface="Garamond" panose="02020404030301010803" pitchFamily="18" charset="0"/>
              </a:rPr>
              <a:t> Board)</a:t>
            </a:r>
          </a:p>
          <a:p>
            <a:pPr eaLnBrk="1" hangingPunct="1">
              <a:buClr>
                <a:srgbClr val="FF0000"/>
              </a:buClr>
            </a:pPr>
            <a:r>
              <a:rPr lang="en-US" sz="1800" b="0" i="0" u="none" strike="noStrike" baseline="0" dirty="0">
                <a:latin typeface="Garamond" panose="02020404030301010803" pitchFamily="18" charset="0"/>
              </a:rPr>
              <a:t>ATTACHMENT B: Contract Forms</a:t>
            </a:r>
            <a:endParaRPr lang="en-US" sz="1800" dirty="0">
              <a:latin typeface="Garamond" panose="02020404030301010803" pitchFamily="18" charset="0"/>
            </a:endParaRPr>
          </a:p>
          <a:p>
            <a:pPr eaLnBrk="1" hangingPunct="1">
              <a:buClr>
                <a:srgbClr val="FF0000"/>
              </a:buClr>
            </a:pPr>
            <a:r>
              <a:rPr lang="en-US" sz="1800" b="0" i="0" u="none" strike="noStrike" baseline="0" dirty="0">
                <a:latin typeface="Garamond" panose="02020404030301010803" pitchFamily="18" charset="0"/>
              </a:rPr>
              <a:t>ATTACHMENT C: Campus Map</a:t>
            </a:r>
          </a:p>
          <a:p>
            <a:pPr eaLnBrk="1" hangingPunct="1">
              <a:buClr>
                <a:srgbClr val="FF0000"/>
              </a:buClr>
            </a:pPr>
            <a:r>
              <a:rPr lang="en-US" sz="1800" b="0" i="0" u="none" strike="noStrike" baseline="0" dirty="0">
                <a:latin typeface="Garamond" panose="02020404030301010803" pitchFamily="18" charset="0"/>
              </a:rPr>
              <a:t>ATTACHMENT D: UMB Shop Drawings/Submittal Flow Chart</a:t>
            </a:r>
            <a:endParaRPr lang="en-US" sz="1800" dirty="0">
              <a:latin typeface="Garamond" panose="02020404030301010803" pitchFamily="18" charset="0"/>
            </a:endParaRPr>
          </a:p>
          <a:p>
            <a:pPr eaLnBrk="1" hangingPunct="1">
              <a:buClr>
                <a:srgbClr val="FF0000"/>
              </a:buClr>
            </a:pPr>
            <a:r>
              <a:rPr lang="en-US" sz="1800" b="0" i="0" u="none" strike="noStrike" baseline="0" dirty="0">
                <a:latin typeface="Garamond" panose="02020404030301010803" pitchFamily="18" charset="0"/>
              </a:rPr>
              <a:t>ATTACHMENT E: (Intentionally Omitted)</a:t>
            </a:r>
          </a:p>
          <a:p>
            <a:pPr eaLnBrk="1" hangingPunct="1">
              <a:buClr>
                <a:srgbClr val="FF0000"/>
              </a:buClr>
            </a:pPr>
            <a:r>
              <a:rPr lang="en-US" sz="1800" b="0" i="0" u="none" strike="noStrike" baseline="0" dirty="0">
                <a:latin typeface="Garamond" panose="02020404030301010803" pitchFamily="18" charset="0"/>
              </a:rPr>
              <a:t>ATTACHMENT F: </a:t>
            </a:r>
            <a:r>
              <a:rPr lang="en-US" sz="1800" dirty="0">
                <a:latin typeface="Garamond" panose="02020404030301010803" pitchFamily="18" charset="0"/>
              </a:rPr>
              <a:t>Commissioning </a:t>
            </a:r>
          </a:p>
          <a:p>
            <a:pPr eaLnBrk="1" hangingPunct="1">
              <a:buClr>
                <a:srgbClr val="FF0000"/>
              </a:buClr>
            </a:pPr>
            <a:r>
              <a:rPr lang="en-US" sz="1800" b="0" i="0" u="none" strike="noStrike" baseline="0" dirty="0">
                <a:latin typeface="Garamond" panose="02020404030301010803" pitchFamily="18" charset="0"/>
              </a:rPr>
              <a:t>ATTACHMENT G: Price Proposal Forms</a:t>
            </a:r>
          </a:p>
          <a:p>
            <a:pPr eaLnBrk="1" hangingPunct="1">
              <a:buClr>
                <a:srgbClr val="FF0000"/>
              </a:buClr>
            </a:pPr>
            <a:r>
              <a:rPr lang="en-US" sz="1800" b="0" i="0" u="none" strike="noStrike" baseline="0" dirty="0">
                <a:latin typeface="Garamond" panose="02020404030301010803" pitchFamily="18" charset="0"/>
              </a:rPr>
              <a:t>ATTACHMENT H: MBE Forms</a:t>
            </a:r>
          </a:p>
          <a:p>
            <a:pPr eaLnBrk="1" hangingPunct="1">
              <a:buClr>
                <a:srgbClr val="FF0000"/>
              </a:buClr>
            </a:pPr>
            <a:r>
              <a:rPr lang="en-US" sz="1800" b="0" i="0" u="none" strike="noStrike" baseline="0" dirty="0">
                <a:latin typeface="Garamond" panose="02020404030301010803" pitchFamily="18" charset="0"/>
              </a:rPr>
              <a:t>ATTACHMENT I: University Standard General Conditions</a:t>
            </a:r>
            <a:endParaRPr lang="en-US" sz="1800" dirty="0">
              <a:latin typeface="Garamond" panose="02020404030301010803" pitchFamily="18" charset="0"/>
            </a:endParaRPr>
          </a:p>
          <a:p>
            <a:pPr eaLnBrk="1" hangingPunct="1">
              <a:buClr>
                <a:srgbClr val="FF0000"/>
              </a:buClr>
            </a:pPr>
            <a:r>
              <a:rPr lang="en-US" sz="1800" b="0" i="0" u="none" strike="noStrike" baseline="0" dirty="0">
                <a:latin typeface="Garamond" panose="02020404030301010803" pitchFamily="18" charset="0"/>
              </a:rPr>
              <a:t>ATTACHMENT J: Solicitation Terms And Conditions</a:t>
            </a:r>
          </a:p>
          <a:p>
            <a:pPr eaLnBrk="1" hangingPunct="1">
              <a:buClr>
                <a:srgbClr val="FF0000"/>
              </a:buClr>
            </a:pPr>
            <a:r>
              <a:rPr lang="en-US" sz="1800" dirty="0">
                <a:latin typeface="Garamond" panose="02020404030301010803" pitchFamily="18" charset="0"/>
              </a:rPr>
              <a:t>DOCUMENTS PACKAGED SEPARATELY: </a:t>
            </a:r>
          </a:p>
          <a:p>
            <a:pPr marL="742950" lvl="2" indent="-342900" eaLnBrk="1" hangingPunct="1">
              <a:buClr>
                <a:srgbClr val="FF0000"/>
              </a:buClr>
            </a:pPr>
            <a:r>
              <a:rPr lang="en-US" sz="1800" dirty="0">
                <a:latin typeface="Garamond" panose="02020404030301010803" pitchFamily="18" charset="0"/>
              </a:rPr>
              <a:t>Part I and II Program (on </a:t>
            </a:r>
            <a:r>
              <a:rPr lang="en-US" sz="1800" dirty="0" err="1">
                <a:latin typeface="Garamond" panose="02020404030301010803" pitchFamily="18" charset="0"/>
              </a:rPr>
              <a:t>eBid</a:t>
            </a:r>
            <a:r>
              <a:rPr lang="en-US" sz="1800" dirty="0">
                <a:latin typeface="Garamond" panose="02020404030301010803" pitchFamily="18" charset="0"/>
              </a:rPr>
              <a:t> Board)</a:t>
            </a:r>
          </a:p>
          <a:p>
            <a:pPr marL="742950" lvl="2" indent="-342900" eaLnBrk="1" hangingPunct="1">
              <a:buClr>
                <a:srgbClr val="FF0000"/>
              </a:buClr>
            </a:pPr>
            <a:r>
              <a:rPr lang="en-US" sz="1800" dirty="0">
                <a:latin typeface="Garamond" panose="02020404030301010803" pitchFamily="18" charset="0"/>
              </a:rPr>
              <a:t>Design &amp; Construction Documents Procedures / Standards / Guidelines</a:t>
            </a:r>
          </a:p>
          <a:p>
            <a:pPr marL="742950" lvl="2" indent="-342900" eaLnBrk="1" hangingPunct="1">
              <a:buClr>
                <a:srgbClr val="FF0000"/>
              </a:buClr>
            </a:pPr>
            <a:r>
              <a:rPr lang="en-US" sz="1800" dirty="0">
                <a:latin typeface="Garamond" panose="02020404030301010803" pitchFamily="18" charset="0"/>
              </a:rPr>
              <a:t>Addenda (on </a:t>
            </a:r>
            <a:r>
              <a:rPr lang="en-US" sz="1800" dirty="0" err="1">
                <a:latin typeface="Garamond" panose="02020404030301010803" pitchFamily="18" charset="0"/>
              </a:rPr>
              <a:t>eBid</a:t>
            </a:r>
            <a:r>
              <a:rPr lang="en-US" sz="1800" dirty="0">
                <a:latin typeface="Garamond" panose="02020404030301010803" pitchFamily="18" charset="0"/>
              </a:rPr>
              <a:t> Board)</a:t>
            </a:r>
          </a:p>
        </p:txBody>
      </p:sp>
      <p:sp>
        <p:nvSpPr>
          <p:cNvPr id="4" name="Title 1">
            <a:extLst>
              <a:ext uri="{FF2B5EF4-FFF2-40B4-BE49-F238E27FC236}">
                <a16:creationId xmlns:a16="http://schemas.microsoft.com/office/drawing/2014/main" id="{0DFBD4B5-C09C-60A5-8FD6-90B4B3936554}"/>
              </a:ext>
            </a:extLst>
          </p:cNvPr>
          <p:cNvSpPr txBox="1">
            <a:spLocks/>
          </p:cNvSpPr>
          <p:nvPr/>
        </p:nvSpPr>
        <p:spPr bwMode="auto">
          <a:xfrm>
            <a:off x="0" y="628868"/>
            <a:ext cx="9144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2800" b="1">
                <a:latin typeface="Garamond" pitchFamily="18" charset="0"/>
              </a:rPr>
              <a:t>Forms &amp; Attachments</a:t>
            </a:r>
            <a:endParaRPr lang="en-US" sz="2600" b="1">
              <a:latin typeface="Garamond" pitchFamily="18" charset="0"/>
            </a:endParaRPr>
          </a:p>
        </p:txBody>
      </p:sp>
      <p:sp>
        <p:nvSpPr>
          <p:cNvPr id="2" name="Content Placeholder 2">
            <a:extLst>
              <a:ext uri="{FF2B5EF4-FFF2-40B4-BE49-F238E27FC236}">
                <a16:creationId xmlns:a16="http://schemas.microsoft.com/office/drawing/2014/main" id="{2A0B14DB-7AC5-6B03-8D3F-2D9FCDE5BFD8}"/>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extLst>
      <p:ext uri="{BB962C8B-B14F-4D97-AF65-F5344CB8AC3E}">
        <p14:creationId xmlns:p14="http://schemas.microsoft.com/office/powerpoint/2010/main" val="809495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buClr>
                <a:srgbClr val="FF0000"/>
              </a:buClr>
            </a:pPr>
            <a:r>
              <a:rPr lang="en-US" sz="2500" dirty="0">
                <a:latin typeface="Garamond" pitchFamily="18" charset="0"/>
              </a:rPr>
              <a:t>Section 00700, Revised May 2022</a:t>
            </a:r>
          </a:p>
          <a:p>
            <a:pPr eaLnBrk="1" hangingPunct="1">
              <a:buClr>
                <a:srgbClr val="FF0000"/>
              </a:buClr>
            </a:pPr>
            <a:r>
              <a:rPr lang="en-US" sz="2500" dirty="0">
                <a:latin typeface="Garamond" pitchFamily="18" charset="0"/>
              </a:rPr>
              <a:t>Section 00800, UMBC Amendment to UMB General Conditions of </a:t>
            </a:r>
            <a:r>
              <a:rPr lang="en-US" sz="2500">
                <a:latin typeface="Garamond" pitchFamily="18" charset="0"/>
              </a:rPr>
              <a:t>Construction Contracts</a:t>
            </a:r>
            <a:endParaRPr lang="en-US" sz="2500" dirty="0">
              <a:latin typeface="Garamond" pitchFamily="18" charset="0"/>
            </a:endParaRPr>
          </a:p>
          <a:p>
            <a:pPr eaLnBrk="1" hangingPunct="1">
              <a:buClr>
                <a:srgbClr val="FF0000"/>
              </a:buClr>
            </a:pPr>
            <a:r>
              <a:rPr lang="en-US" sz="2500" dirty="0">
                <a:latin typeface="Garamond" pitchFamily="18" charset="0"/>
              </a:rPr>
              <a:t>Insurance requirements #6.06 and #6.07</a:t>
            </a:r>
          </a:p>
          <a:p>
            <a:pPr eaLnBrk="1" hangingPunct="1">
              <a:buClr>
                <a:srgbClr val="FF0000"/>
              </a:buClr>
            </a:pPr>
            <a:r>
              <a:rPr lang="en-US" sz="2500" dirty="0">
                <a:latin typeface="Garamond" pitchFamily="18" charset="0"/>
              </a:rPr>
              <a:t>Apprenticeship Requirements for Public Works Contracts #9.07 (Attachment B; Subcontractor Affidavit, Apprenticeship Training Fund Verification)</a:t>
            </a:r>
          </a:p>
          <a:p>
            <a:pPr marL="0" indent="0">
              <a:buNone/>
            </a:pPr>
            <a:endParaRPr lang="en-US" dirty="0"/>
          </a:p>
        </p:txBody>
      </p:sp>
      <p:sp>
        <p:nvSpPr>
          <p:cNvPr id="4" name="Title 1">
            <a:extLst>
              <a:ext uri="{FF2B5EF4-FFF2-40B4-BE49-F238E27FC236}">
                <a16:creationId xmlns:a16="http://schemas.microsoft.com/office/drawing/2014/main" id="{0DFBD4B5-C09C-60A5-8FD6-90B4B3936554}"/>
              </a:ext>
            </a:extLst>
          </p:cNvPr>
          <p:cNvSpPr txBox="1">
            <a:spLocks/>
          </p:cNvSpPr>
          <p:nvPr/>
        </p:nvSpPr>
        <p:spPr bwMode="auto">
          <a:xfrm>
            <a:off x="0" y="887285"/>
            <a:ext cx="9144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lnSpcReduction="100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2800" b="1">
                <a:latin typeface="Garamond" pitchFamily="18" charset="0"/>
              </a:rPr>
              <a:t>Attachment I: </a:t>
            </a:r>
            <a:r>
              <a:rPr lang="en-US" sz="2600" b="1">
                <a:latin typeface="Garamond" pitchFamily="18" charset="0"/>
              </a:rPr>
              <a:t>UNIVERSITY’S STANDARD GENERAL CONDITIONS</a:t>
            </a:r>
          </a:p>
        </p:txBody>
      </p:sp>
      <p:sp>
        <p:nvSpPr>
          <p:cNvPr id="2" name="Content Placeholder 2">
            <a:extLst>
              <a:ext uri="{FF2B5EF4-FFF2-40B4-BE49-F238E27FC236}">
                <a16:creationId xmlns:a16="http://schemas.microsoft.com/office/drawing/2014/main" id="{F4A5D08C-A1B0-CE7D-5579-F92F969EDF77}"/>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extLst>
      <p:ext uri="{BB962C8B-B14F-4D97-AF65-F5344CB8AC3E}">
        <p14:creationId xmlns:p14="http://schemas.microsoft.com/office/powerpoint/2010/main" val="2778760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6390C84C-D3A5-4674-B42D-C0D003D297B0}"/>
              </a:ext>
            </a:extLst>
          </p:cNvPr>
          <p:cNvSpPr>
            <a:spLocks noGrp="1"/>
          </p:cNvSpPr>
          <p:nvPr>
            <p:ph idx="1"/>
          </p:nvPr>
        </p:nvSpPr>
        <p:spPr>
          <a:xfrm>
            <a:off x="706438" y="1317625"/>
            <a:ext cx="7827962" cy="4621213"/>
          </a:xfrm>
        </p:spPr>
        <p:txBody>
          <a:bodyPr/>
          <a:lstStyle/>
          <a:p>
            <a:pPr eaLnBrk="1" hangingPunct="1">
              <a:buFont typeface="Arial" panose="020B0604020202020204" pitchFamily="34" charset="0"/>
              <a:buNone/>
            </a:pPr>
            <a:endParaRPr lang="en-US" altLang="en-US" dirty="0"/>
          </a:p>
          <a:p>
            <a:pPr eaLnBrk="1" hangingPunct="1">
              <a:buClr>
                <a:srgbClr val="FF0000"/>
              </a:buClr>
              <a:buSzPct val="115000"/>
            </a:pPr>
            <a:r>
              <a:rPr lang="en-US" altLang="en-US" sz="2800" dirty="0">
                <a:latin typeface="Garamond" panose="02020404030301010803" pitchFamily="18" charset="0"/>
              </a:rPr>
              <a:t>Pay special attention to the new organization of the RFP, including any new clauses</a:t>
            </a:r>
          </a:p>
          <a:p>
            <a:pPr eaLnBrk="1" hangingPunct="1">
              <a:buClr>
                <a:srgbClr val="FF0000"/>
              </a:buClr>
              <a:buSzPct val="115000"/>
            </a:pPr>
            <a:r>
              <a:rPr lang="en-US" altLang="en-US" sz="2800" dirty="0">
                <a:latin typeface="Garamond" panose="02020404030301010803" pitchFamily="18" charset="0"/>
              </a:rPr>
              <a:t>Questions must be submitted in writing via email to </a:t>
            </a:r>
            <a:r>
              <a:rPr lang="en-US" altLang="en-US" sz="2800" dirty="0">
                <a:latin typeface="Garamond" panose="02020404030301010803" pitchFamily="18" charset="0"/>
                <a:hlinkClick r:id="rId2"/>
              </a:rPr>
              <a:t>mlacey@umaryland.edu</a:t>
            </a:r>
            <a:r>
              <a:rPr lang="en-US" altLang="en-US" sz="2800" dirty="0">
                <a:latin typeface="Garamond" panose="02020404030301010803" pitchFamily="18" charset="0"/>
              </a:rPr>
              <a:t>  </a:t>
            </a:r>
          </a:p>
          <a:p>
            <a:pPr eaLnBrk="1" hangingPunct="1">
              <a:buClr>
                <a:srgbClr val="FF0000"/>
              </a:buClr>
              <a:buSzPct val="115000"/>
            </a:pPr>
            <a:r>
              <a:rPr lang="en-US" altLang="en-US" sz="2800" dirty="0">
                <a:latin typeface="Garamond" panose="02020404030301010803" pitchFamily="18" charset="0"/>
              </a:rPr>
              <a:t>Follow directions in the RFP </a:t>
            </a:r>
          </a:p>
          <a:p>
            <a:pPr eaLnBrk="1" hangingPunct="1">
              <a:buClr>
                <a:srgbClr val="FF0000"/>
              </a:buClr>
              <a:buSzPct val="115000"/>
            </a:pPr>
            <a:r>
              <a:rPr lang="en-US" altLang="en-US" sz="2800" dirty="0">
                <a:latin typeface="Garamond" panose="02020404030301010803" pitchFamily="18" charset="0"/>
              </a:rPr>
              <a:t>Addenda, Q&amp;A, and other documents will only be published on the UMB </a:t>
            </a:r>
            <a:r>
              <a:rPr lang="en-US" altLang="en-US" sz="2800" dirty="0" err="1">
                <a:latin typeface="Garamond" panose="02020404030301010803" pitchFamily="18" charset="0"/>
              </a:rPr>
              <a:t>eBid</a:t>
            </a:r>
            <a:r>
              <a:rPr lang="en-US" altLang="en-US" sz="2800" dirty="0">
                <a:latin typeface="Garamond" panose="02020404030301010803" pitchFamily="18" charset="0"/>
              </a:rPr>
              <a:t> Board at </a:t>
            </a:r>
            <a:r>
              <a:rPr lang="en-US" altLang="en-US" sz="2800" dirty="0">
                <a:latin typeface="Garamond" panose="02020404030301010803" pitchFamily="18" charset="0"/>
                <a:hlinkClick r:id="rId3"/>
              </a:rPr>
              <a:t>www.umaryland.edu/procurement/ebid-board/</a:t>
            </a:r>
            <a:r>
              <a:rPr lang="en-US" altLang="en-US" sz="2800" dirty="0">
                <a:latin typeface="Garamond" panose="02020404030301010803" pitchFamily="18" charset="0"/>
              </a:rPr>
              <a:t>.</a:t>
            </a:r>
          </a:p>
          <a:p>
            <a:pPr marL="0" indent="0" eaLnBrk="1" hangingPunct="1">
              <a:buClr>
                <a:srgbClr val="FF0000"/>
              </a:buClr>
              <a:buSzPct val="115000"/>
              <a:buNone/>
            </a:pPr>
            <a:endParaRPr lang="en-US" altLang="en-US" sz="2800" dirty="0">
              <a:latin typeface="Garamond" panose="02020404030301010803" pitchFamily="18" charset="0"/>
            </a:endParaRPr>
          </a:p>
        </p:txBody>
      </p:sp>
      <p:sp>
        <p:nvSpPr>
          <p:cNvPr id="22531" name="Title 1">
            <a:extLst>
              <a:ext uri="{FF2B5EF4-FFF2-40B4-BE49-F238E27FC236}">
                <a16:creationId xmlns:a16="http://schemas.microsoft.com/office/drawing/2014/main" id="{0712792A-1DA2-46C3-9828-69EB4B00BF3F}"/>
              </a:ext>
            </a:extLst>
          </p:cNvPr>
          <p:cNvSpPr>
            <a:spLocks noGrp="1"/>
          </p:cNvSpPr>
          <p:nvPr>
            <p:ph type="title"/>
          </p:nvPr>
        </p:nvSpPr>
        <p:spPr>
          <a:xfrm>
            <a:off x="457200" y="936625"/>
            <a:ext cx="8229600" cy="844550"/>
          </a:xfrm>
        </p:spPr>
        <p:txBody>
          <a:bodyPr/>
          <a:lstStyle/>
          <a:p>
            <a:pPr eaLnBrk="1" hangingPunct="1"/>
            <a:r>
              <a:rPr lang="en-US" altLang="en-US" b="1">
                <a:latin typeface="Garamond" panose="02020404030301010803" pitchFamily="18" charset="0"/>
              </a:rPr>
              <a:t>KEY POINTS TO REMEMBER</a:t>
            </a:r>
          </a:p>
        </p:txBody>
      </p:sp>
      <p:sp>
        <p:nvSpPr>
          <p:cNvPr id="2" name="Content Placeholder 2">
            <a:extLst>
              <a:ext uri="{FF2B5EF4-FFF2-40B4-BE49-F238E27FC236}">
                <a16:creationId xmlns:a16="http://schemas.microsoft.com/office/drawing/2014/main" id="{2FF15DAE-DC83-38F8-E8A2-82AB2D40BEC8}"/>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4.bp.blogspot.com/-qScvBmYVA2k/Tir7ZYKax7I/AAAAAAAADxA/IH--01O1E98/s320/reminder1.gif">
            <a:extLst>
              <a:ext uri="{FF2B5EF4-FFF2-40B4-BE49-F238E27FC236}">
                <a16:creationId xmlns:a16="http://schemas.microsoft.com/office/drawing/2014/main" id="{1AD1EBD7-FF8D-4626-B3A6-450B6D1DB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350" y="4457700"/>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a:extLst>
              <a:ext uri="{FF2B5EF4-FFF2-40B4-BE49-F238E27FC236}">
                <a16:creationId xmlns:a16="http://schemas.microsoft.com/office/drawing/2014/main" id="{987C629C-4A13-43ED-BF2D-438478D3F2D4}"/>
              </a:ext>
            </a:extLst>
          </p:cNvPr>
          <p:cNvSpPr>
            <a:spLocks noGrp="1"/>
          </p:cNvSpPr>
          <p:nvPr>
            <p:ph type="title"/>
          </p:nvPr>
        </p:nvSpPr>
        <p:spPr>
          <a:xfrm>
            <a:off x="457200" y="1155700"/>
            <a:ext cx="8229600" cy="844550"/>
          </a:xfrm>
        </p:spPr>
        <p:txBody>
          <a:bodyPr/>
          <a:lstStyle/>
          <a:p>
            <a:pPr eaLnBrk="1" hangingPunct="1"/>
            <a:r>
              <a:rPr lang="en-US" altLang="en-US" b="1">
                <a:latin typeface="Garamond" panose="02020404030301010803" pitchFamily="18" charset="0"/>
              </a:rPr>
              <a:t>KEY POINTS TO REMEMBER</a:t>
            </a:r>
          </a:p>
        </p:txBody>
      </p:sp>
      <p:sp>
        <p:nvSpPr>
          <p:cNvPr id="23556" name="Content Placeholder 2">
            <a:extLst>
              <a:ext uri="{FF2B5EF4-FFF2-40B4-BE49-F238E27FC236}">
                <a16:creationId xmlns:a16="http://schemas.microsoft.com/office/drawing/2014/main" id="{E598A0D5-2AC4-4FF8-B5EB-18DDB5668774}"/>
              </a:ext>
            </a:extLst>
          </p:cNvPr>
          <p:cNvSpPr>
            <a:spLocks noGrp="1"/>
          </p:cNvSpPr>
          <p:nvPr>
            <p:ph idx="1"/>
          </p:nvPr>
        </p:nvSpPr>
        <p:spPr>
          <a:xfrm>
            <a:off x="665163" y="2244725"/>
            <a:ext cx="7491412" cy="4473575"/>
          </a:xfrm>
        </p:spPr>
        <p:txBody>
          <a:bodyPr/>
          <a:lstStyle/>
          <a:p>
            <a:pPr marL="457200" indent="-273050" eaLnBrk="1" hangingPunct="1">
              <a:spcBef>
                <a:spcPct val="0"/>
              </a:spcBef>
              <a:spcAft>
                <a:spcPts val="600"/>
              </a:spcAft>
              <a:buClr>
                <a:srgbClr val="FF0000"/>
              </a:buClr>
              <a:buSzPct val="115000"/>
            </a:pPr>
            <a:r>
              <a:rPr lang="en-US" altLang="en-US" dirty="0">
                <a:latin typeface="Garamond" panose="02020404030301010803" pitchFamily="18" charset="0"/>
              </a:rPr>
              <a:t>Addenda must be acknowledged with your submittal(s)</a:t>
            </a:r>
          </a:p>
          <a:p>
            <a:pPr marL="457200" indent="-273050" eaLnBrk="1" hangingPunct="1">
              <a:spcBef>
                <a:spcPct val="0"/>
              </a:spcBef>
              <a:spcAft>
                <a:spcPts val="600"/>
              </a:spcAft>
              <a:buClr>
                <a:srgbClr val="FF0000"/>
              </a:buClr>
              <a:buSzPct val="115000"/>
            </a:pPr>
            <a:r>
              <a:rPr lang="en-US" altLang="en-US" dirty="0">
                <a:latin typeface="Garamond" panose="02020404030301010803" pitchFamily="18" charset="0"/>
              </a:rPr>
              <a:t>Late proposals will not be accepted</a:t>
            </a:r>
          </a:p>
          <a:p>
            <a:pPr marL="457200" indent="-273050" eaLnBrk="1" hangingPunct="1">
              <a:spcBef>
                <a:spcPct val="0"/>
              </a:spcBef>
              <a:spcAft>
                <a:spcPts val="600"/>
              </a:spcAft>
              <a:buClr>
                <a:srgbClr val="FF0000"/>
              </a:buClr>
              <a:buSzPct val="115000"/>
            </a:pPr>
            <a:r>
              <a:rPr lang="en-US" altLang="en-US" dirty="0">
                <a:latin typeface="Garamond" panose="02020404030301010803" pitchFamily="18" charset="0"/>
              </a:rPr>
              <a:t>References must be accurate</a:t>
            </a:r>
          </a:p>
          <a:p>
            <a:pPr marL="457200" indent="-273050" eaLnBrk="1" hangingPunct="1">
              <a:spcBef>
                <a:spcPct val="0"/>
              </a:spcBef>
              <a:spcAft>
                <a:spcPts val="600"/>
              </a:spcAft>
              <a:buClr>
                <a:srgbClr val="FF0000"/>
              </a:buClr>
              <a:buSzPct val="115000"/>
            </a:pPr>
            <a:r>
              <a:rPr lang="en-US" altLang="en-US" dirty="0">
                <a:latin typeface="Garamond" panose="02020404030301010803" pitchFamily="18" charset="0"/>
              </a:rPr>
              <a:t>Set dates aside for oral presentations</a:t>
            </a:r>
          </a:p>
        </p:txBody>
      </p:sp>
      <p:sp>
        <p:nvSpPr>
          <p:cNvPr id="2" name="Content Placeholder 2">
            <a:extLst>
              <a:ext uri="{FF2B5EF4-FFF2-40B4-BE49-F238E27FC236}">
                <a16:creationId xmlns:a16="http://schemas.microsoft.com/office/drawing/2014/main" id="{377AC3B7-5809-D148-9ECD-EFA9D62A8DD7}"/>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980687B-D824-45FA-864D-BB26909C4E66}"/>
              </a:ext>
            </a:extLst>
          </p:cNvPr>
          <p:cNvSpPr>
            <a:spLocks noGrp="1"/>
          </p:cNvSpPr>
          <p:nvPr>
            <p:ph type="title"/>
          </p:nvPr>
        </p:nvSpPr>
        <p:spPr>
          <a:xfrm>
            <a:off x="433388" y="839788"/>
            <a:ext cx="8229600" cy="842962"/>
          </a:xfrm>
        </p:spPr>
        <p:txBody>
          <a:bodyPr/>
          <a:lstStyle/>
          <a:p>
            <a:pPr eaLnBrk="1" hangingPunct="1"/>
            <a:r>
              <a:rPr lang="en-US" altLang="en-US" sz="3400" b="1">
                <a:latin typeface="Garamond" panose="02020404030301010803" pitchFamily="18" charset="0"/>
              </a:rPr>
              <a:t>SECTION 1: SOLICITATION SCHEDULE</a:t>
            </a:r>
          </a:p>
        </p:txBody>
      </p:sp>
      <p:sp>
        <p:nvSpPr>
          <p:cNvPr id="10243" name="Content Placeholder 2">
            <a:extLst>
              <a:ext uri="{FF2B5EF4-FFF2-40B4-BE49-F238E27FC236}">
                <a16:creationId xmlns:a16="http://schemas.microsoft.com/office/drawing/2014/main" id="{A8177BFA-30AC-4145-BC14-6B56935019A9}"/>
              </a:ext>
            </a:extLst>
          </p:cNvPr>
          <p:cNvSpPr>
            <a:spLocks noGrp="1"/>
          </p:cNvSpPr>
          <p:nvPr>
            <p:ph idx="1"/>
          </p:nvPr>
        </p:nvSpPr>
        <p:spPr>
          <a:xfrm>
            <a:off x="841375" y="1781175"/>
            <a:ext cx="7216775" cy="4276725"/>
          </a:xfrm>
        </p:spPr>
        <p:txBody>
          <a:bodyPr/>
          <a:lstStyle/>
          <a:p>
            <a:pPr eaLnBrk="1" hangingPunct="1">
              <a:spcBef>
                <a:spcPct val="0"/>
              </a:spcBef>
              <a:buFont typeface="Arial" panose="020B0604020202020204" pitchFamily="34" charset="0"/>
              <a:buNone/>
            </a:pPr>
            <a:r>
              <a:rPr lang="en-US" altLang="en-US" dirty="0"/>
              <a:t>	</a:t>
            </a:r>
            <a:r>
              <a:rPr lang="en-US" altLang="en-US" sz="2200" dirty="0">
                <a:latin typeface="Garamond" panose="02020404030301010803" pitchFamily="18" charset="0"/>
              </a:rPr>
              <a:t>Issue Date 					January 30, 2024</a:t>
            </a:r>
            <a:endParaRPr lang="en-US" altLang="en-US" sz="2200" i="1" dirty="0">
              <a:latin typeface="Garamond" panose="02020404030301010803" pitchFamily="18" charset="0"/>
            </a:endParaRPr>
          </a:p>
          <a:p>
            <a:pPr eaLnBrk="1" hangingPunct="1">
              <a:spcBef>
                <a:spcPct val="0"/>
              </a:spcBef>
              <a:buFont typeface="Arial" panose="020B0604020202020204" pitchFamily="34" charset="0"/>
              <a:buNone/>
            </a:pPr>
            <a:r>
              <a:rPr lang="en-US" altLang="en-US" sz="2200" dirty="0">
                <a:latin typeface="Garamond" panose="02020404030301010803" pitchFamily="18" charset="0"/>
              </a:rPr>
              <a:t>	Pre-proposal Meeting  		February 7, 2024</a:t>
            </a:r>
          </a:p>
          <a:p>
            <a:pPr eaLnBrk="1" hangingPunct="1">
              <a:spcBef>
                <a:spcPct val="0"/>
              </a:spcBef>
              <a:buFont typeface="Arial" panose="020B0604020202020204" pitchFamily="34" charset="0"/>
              <a:buNone/>
            </a:pPr>
            <a:r>
              <a:rPr lang="en-US" altLang="en-US" sz="2200" i="1" dirty="0">
                <a:latin typeface="Garamond" panose="02020404030301010803" pitchFamily="18" charset="0"/>
              </a:rPr>
              <a:t>	</a:t>
            </a:r>
            <a:r>
              <a:rPr lang="en-US" altLang="en-US" sz="2200" dirty="0">
                <a:latin typeface="Garamond" panose="02020404030301010803" pitchFamily="18" charset="0"/>
              </a:rPr>
              <a:t>Site Visit/Walkthrough		February 14, 2024</a:t>
            </a:r>
            <a:endParaRPr lang="en-US" altLang="en-US" sz="2200" i="1" dirty="0">
              <a:latin typeface="Garamond" panose="02020404030301010803" pitchFamily="18" charset="0"/>
            </a:endParaRPr>
          </a:p>
          <a:p>
            <a:pPr eaLnBrk="1" hangingPunct="1">
              <a:spcBef>
                <a:spcPct val="0"/>
              </a:spcBef>
              <a:buFont typeface="Arial" panose="020B0604020202020204" pitchFamily="34" charset="0"/>
              <a:buNone/>
            </a:pPr>
            <a:r>
              <a:rPr lang="en-US" altLang="en-US" sz="2200" dirty="0">
                <a:latin typeface="Garamond" panose="02020404030301010803" pitchFamily="18" charset="0"/>
              </a:rPr>
              <a:t>	Deadline for Questions		February 15, 2024	</a:t>
            </a:r>
            <a:endParaRPr lang="en-US" altLang="en-US" sz="2200" i="1" dirty="0">
              <a:latin typeface="Garamond" panose="02020404030301010803" pitchFamily="18" charset="0"/>
            </a:endParaRPr>
          </a:p>
          <a:p>
            <a:pPr eaLnBrk="1" hangingPunct="1">
              <a:spcBef>
                <a:spcPct val="0"/>
              </a:spcBef>
              <a:buFont typeface="Arial" panose="020B0604020202020204" pitchFamily="34" charset="0"/>
              <a:buNone/>
            </a:pPr>
            <a:r>
              <a:rPr lang="en-US" altLang="en-US" sz="2200" dirty="0">
                <a:latin typeface="Garamond" panose="02020404030301010803" pitchFamily="18" charset="0"/>
              </a:rPr>
              <a:t>	Phase 1 Technical Proposal</a:t>
            </a:r>
            <a:r>
              <a:rPr lang="en-US" altLang="en-US" sz="2200" dirty="0">
                <a:solidFill>
                  <a:srgbClr val="FF0000"/>
                </a:solidFill>
                <a:latin typeface="Garamond" panose="02020404030301010803" pitchFamily="18" charset="0"/>
              </a:rPr>
              <a:t>*</a:t>
            </a:r>
            <a:r>
              <a:rPr lang="en-US" altLang="en-US" sz="2200" dirty="0">
                <a:latin typeface="Garamond" panose="02020404030301010803" pitchFamily="18" charset="0"/>
              </a:rPr>
              <a:t>	February 23, 2024</a:t>
            </a:r>
          </a:p>
          <a:p>
            <a:pPr eaLnBrk="1" hangingPunct="1">
              <a:spcBef>
                <a:spcPct val="0"/>
              </a:spcBef>
              <a:buNone/>
            </a:pPr>
            <a:r>
              <a:rPr lang="en-US" altLang="en-US" sz="2200" dirty="0">
                <a:latin typeface="Garamond" panose="02020404030301010803" pitchFamily="18" charset="0"/>
              </a:rPr>
              <a:t>	Phase 2 Technical Proposal and Price Proposal</a:t>
            </a:r>
            <a:r>
              <a:rPr lang="en-US" altLang="en-US" sz="2200" dirty="0">
                <a:solidFill>
                  <a:srgbClr val="FF0000"/>
                </a:solidFill>
                <a:latin typeface="Garamond" panose="02020404030301010803" pitchFamily="18" charset="0"/>
              </a:rPr>
              <a:t>* </a:t>
            </a:r>
            <a:r>
              <a:rPr lang="en-US" altLang="en-US" sz="2200" dirty="0">
                <a:latin typeface="Garamond" panose="02020404030301010803" pitchFamily="18" charset="0"/>
              </a:rPr>
              <a:t>											March 26, 2024</a:t>
            </a:r>
          </a:p>
          <a:p>
            <a:pPr eaLnBrk="1" hangingPunct="1">
              <a:spcBef>
                <a:spcPct val="0"/>
              </a:spcBef>
              <a:buFont typeface="Arial" panose="020B0604020202020204" pitchFamily="34" charset="0"/>
              <a:buNone/>
            </a:pPr>
            <a:r>
              <a:rPr lang="en-US" altLang="en-US" sz="2200" dirty="0">
                <a:latin typeface="Garamond" panose="02020404030301010803" pitchFamily="18" charset="0"/>
              </a:rPr>
              <a:t>	Oral Presentation				April 4, 2024 and 											April 5, 2024 	</a:t>
            </a:r>
          </a:p>
          <a:p>
            <a:pPr eaLnBrk="1" hangingPunct="1">
              <a:spcBef>
                <a:spcPct val="0"/>
              </a:spcBef>
              <a:buNone/>
            </a:pPr>
            <a:r>
              <a:rPr lang="en-US" altLang="en-US" sz="2200" dirty="0">
                <a:latin typeface="Garamond" panose="02020404030301010803" pitchFamily="18" charset="0"/>
              </a:rPr>
              <a:t>		Award on or about 			May 15, 2024</a:t>
            </a:r>
            <a:endParaRPr lang="en-US" altLang="en-US" sz="2200" i="1" dirty="0">
              <a:latin typeface="Garamond" panose="02020404030301010803" pitchFamily="18" charset="0"/>
            </a:endParaRPr>
          </a:p>
          <a:p>
            <a:pPr eaLnBrk="1" hangingPunct="1">
              <a:buNone/>
            </a:pPr>
            <a:r>
              <a:rPr lang="en-US" sz="3200" b="1" u="dbl" dirty="0">
                <a:solidFill>
                  <a:srgbClr val="FF0000"/>
                </a:solidFill>
                <a:latin typeface="Garamond" pitchFamily="18" charset="0"/>
              </a:rPr>
              <a:t>*Late proposals will not be accepted</a:t>
            </a:r>
            <a:endParaRPr lang="en-US" sz="3200" dirty="0">
              <a:latin typeface="Garamond" pitchFamily="18" charset="0"/>
            </a:endParaRPr>
          </a:p>
          <a:p>
            <a:pPr eaLnBrk="1" hangingPunct="1">
              <a:buFont typeface="Arial" panose="020B0604020202020204" pitchFamily="34" charset="0"/>
              <a:buNone/>
            </a:pPr>
            <a:endParaRPr lang="en-US" altLang="en-US" dirty="0"/>
          </a:p>
          <a:p>
            <a:pPr eaLnBrk="1" hangingPunct="1">
              <a:buFont typeface="Arial" panose="020B0604020202020204" pitchFamily="34" charset="0"/>
              <a:buNone/>
            </a:pPr>
            <a:endParaRPr lang="en-US" altLang="en-US" dirty="0"/>
          </a:p>
          <a:p>
            <a:pPr eaLnBrk="1" hangingPunct="1">
              <a:buFont typeface="Arial" panose="020B0604020202020204" pitchFamily="34" charset="0"/>
              <a:buNone/>
            </a:pPr>
            <a:endParaRPr lang="en-US" altLang="en-US" dirty="0"/>
          </a:p>
        </p:txBody>
      </p:sp>
      <p:sp>
        <p:nvSpPr>
          <p:cNvPr id="2" name="Content Placeholder 2">
            <a:extLst>
              <a:ext uri="{FF2B5EF4-FFF2-40B4-BE49-F238E27FC236}">
                <a16:creationId xmlns:a16="http://schemas.microsoft.com/office/drawing/2014/main" id="{52883BE6-00C5-27BE-3AF1-74A0F40211DF}"/>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05E9953-6942-495B-A1B0-4441C5D524C7}"/>
              </a:ext>
            </a:extLst>
          </p:cNvPr>
          <p:cNvSpPr txBox="1">
            <a:spLocks/>
          </p:cNvSpPr>
          <p:nvPr/>
        </p:nvSpPr>
        <p:spPr bwMode="auto">
          <a:xfrm>
            <a:off x="566738" y="1828800"/>
            <a:ext cx="840105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b="1" dirty="0">
                <a:latin typeface="Garamond" pitchFamily="18" charset="0"/>
              </a:rPr>
              <a:t>Solicitation Purpose</a:t>
            </a:r>
          </a:p>
          <a:p>
            <a:pPr marL="0" indent="0">
              <a:buNone/>
            </a:pPr>
            <a:r>
              <a:rPr lang="en-US" sz="2900" dirty="0">
                <a:solidFill>
                  <a:srgbClr val="000000"/>
                </a:solidFill>
                <a:latin typeface="Garamond" panose="02020404030301010803" pitchFamily="18" charset="0"/>
              </a:rPr>
              <a:t>The purpose of the Request for Proposal (RFP or Solicitation) is for the University of Maryland, Baltimore (UMB) to procure </a:t>
            </a:r>
            <a:r>
              <a:rPr lang="en-US" dirty="0">
                <a:solidFill>
                  <a:srgbClr val="000000"/>
                </a:solidFill>
                <a:latin typeface="Garamond" pitchFamily="18" charset="0"/>
              </a:rPr>
              <a:t>Construction Management at Risk Services (CMAR) for design, procurement, and construction phases of the Colwell Center Deferred Maintenance at the University System of Maryland (USM) with its administrative partner UMBC</a:t>
            </a:r>
            <a:r>
              <a:rPr lang="en-US" sz="2900" dirty="0">
                <a:solidFill>
                  <a:srgbClr val="000000"/>
                </a:solidFill>
                <a:latin typeface="Garamond" panose="02020404030301010803" pitchFamily="18" charset="0"/>
              </a:rPr>
              <a:t>.  </a:t>
            </a: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
        <p:nvSpPr>
          <p:cNvPr id="10242" name="Title 1">
            <a:extLst>
              <a:ext uri="{FF2B5EF4-FFF2-40B4-BE49-F238E27FC236}">
                <a16:creationId xmlns:a16="http://schemas.microsoft.com/office/drawing/2014/main" id="{1980687B-D824-45FA-864D-BB26909C4E66}"/>
              </a:ext>
            </a:extLst>
          </p:cNvPr>
          <p:cNvSpPr>
            <a:spLocks noGrp="1"/>
          </p:cNvSpPr>
          <p:nvPr>
            <p:ph type="title"/>
          </p:nvPr>
        </p:nvSpPr>
        <p:spPr>
          <a:xfrm>
            <a:off x="433388" y="839788"/>
            <a:ext cx="8229600" cy="842962"/>
          </a:xfrm>
        </p:spPr>
        <p:txBody>
          <a:bodyPr/>
          <a:lstStyle/>
          <a:p>
            <a:pPr eaLnBrk="1" hangingPunct="1"/>
            <a:r>
              <a:rPr lang="en-US" altLang="en-US" sz="3400" b="1">
                <a:latin typeface="Garamond" panose="02020404030301010803" pitchFamily="18" charset="0"/>
              </a:rPr>
              <a:t>SECTION 2: GENERAL INFORMATION</a:t>
            </a:r>
          </a:p>
        </p:txBody>
      </p:sp>
      <p:sp>
        <p:nvSpPr>
          <p:cNvPr id="2" name="Content Placeholder 2">
            <a:extLst>
              <a:ext uri="{FF2B5EF4-FFF2-40B4-BE49-F238E27FC236}">
                <a16:creationId xmlns:a16="http://schemas.microsoft.com/office/drawing/2014/main" id="{55B7087B-8B05-3E33-5782-E853C8B24433}"/>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extLst>
      <p:ext uri="{BB962C8B-B14F-4D97-AF65-F5344CB8AC3E}">
        <p14:creationId xmlns:p14="http://schemas.microsoft.com/office/powerpoint/2010/main" val="368628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05E9953-6942-495B-A1B0-4441C5D524C7}"/>
              </a:ext>
            </a:extLst>
          </p:cNvPr>
          <p:cNvSpPr txBox="1">
            <a:spLocks/>
          </p:cNvSpPr>
          <p:nvPr/>
        </p:nvSpPr>
        <p:spPr bwMode="auto">
          <a:xfrm>
            <a:off x="566738" y="1828800"/>
            <a:ext cx="840105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b="1" dirty="0">
                <a:latin typeface="Garamond" pitchFamily="18" charset="0"/>
              </a:rPr>
              <a:t>Response to this RFP</a:t>
            </a:r>
          </a:p>
          <a:p>
            <a:r>
              <a:rPr lang="en-US" sz="2900" b="0" i="0" u="none" strike="noStrike" baseline="0" dirty="0">
                <a:solidFill>
                  <a:srgbClr val="000000"/>
                </a:solidFill>
                <a:latin typeface="Garamond" panose="02020404030301010803" pitchFamily="18" charset="0"/>
              </a:rPr>
              <a:t>Phase 1 Technical Proposal: Open to any firm</a:t>
            </a:r>
          </a:p>
          <a:p>
            <a:r>
              <a:rPr lang="en-US" sz="2900" dirty="0">
                <a:solidFill>
                  <a:srgbClr val="000000"/>
                </a:solidFill>
                <a:latin typeface="Garamond" panose="02020404030301010803" pitchFamily="18" charset="0"/>
              </a:rPr>
              <a:t>Phase 2 Technical Proposal and Price Proposal </a:t>
            </a:r>
            <a:r>
              <a:rPr lang="en-US" sz="2900" b="0" i="0" u="none" strike="noStrike" baseline="0" dirty="0">
                <a:solidFill>
                  <a:srgbClr val="000000"/>
                </a:solidFill>
                <a:latin typeface="Garamond" panose="02020404030301010803" pitchFamily="18" charset="0"/>
              </a:rPr>
              <a:t>(shortlisted firms after the </a:t>
            </a:r>
            <a:r>
              <a:rPr lang="en-US" sz="2900" dirty="0">
                <a:solidFill>
                  <a:srgbClr val="000000"/>
                </a:solidFill>
                <a:latin typeface="Garamond" panose="02020404030301010803" pitchFamily="18" charset="0"/>
              </a:rPr>
              <a:t>Phase 1</a:t>
            </a:r>
            <a:r>
              <a:rPr lang="en-US" sz="2900" b="0" i="0" u="none" strike="noStrike" baseline="0" dirty="0">
                <a:solidFill>
                  <a:srgbClr val="000000"/>
                </a:solidFill>
                <a:latin typeface="Garamond" panose="02020404030301010803" pitchFamily="18" charset="0"/>
              </a:rPr>
              <a:t> Technical Evaluations only) </a:t>
            </a:r>
          </a:p>
          <a:p>
            <a:r>
              <a:rPr lang="en-US" sz="2900" b="0" i="0" u="none" strike="noStrike" baseline="0" dirty="0">
                <a:solidFill>
                  <a:srgbClr val="000000"/>
                </a:solidFill>
                <a:latin typeface="Garamond" panose="02020404030301010803" pitchFamily="18" charset="0"/>
              </a:rPr>
              <a:t>Oral Interviews: (at the University’s discretion) Only those firms shortlisted following the </a:t>
            </a:r>
            <a:r>
              <a:rPr lang="en-US" sz="2900" dirty="0">
                <a:solidFill>
                  <a:srgbClr val="000000"/>
                </a:solidFill>
                <a:latin typeface="Garamond" panose="02020404030301010803" pitchFamily="18" charset="0"/>
              </a:rPr>
              <a:t>Phase 1</a:t>
            </a:r>
            <a:r>
              <a:rPr lang="en-US" sz="2900" b="0" i="0" u="none" strike="noStrike" baseline="0" dirty="0">
                <a:solidFill>
                  <a:srgbClr val="000000"/>
                </a:solidFill>
                <a:latin typeface="Garamond" panose="02020404030301010803" pitchFamily="18" charset="0"/>
              </a:rPr>
              <a:t> Technical Evaluations will be invited </a:t>
            </a:r>
          </a:p>
          <a:p>
            <a:pPr eaLnBrk="1" fontAlgn="auto" hangingPunct="1">
              <a:spcAft>
                <a:spcPts val="0"/>
              </a:spcAft>
              <a:buClr>
                <a:srgbClr val="FF0000"/>
              </a:buClr>
              <a:buSzPct val="115000"/>
              <a:buFont typeface="Arial"/>
              <a:buNone/>
              <a:defRPr/>
            </a:pPr>
            <a:r>
              <a:rPr lang="en-US" sz="400" dirty="0">
                <a:latin typeface="Garamond" pitchFamily="18" charset="0"/>
              </a:rPr>
              <a:t> </a:t>
            </a: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
        <p:nvSpPr>
          <p:cNvPr id="10242" name="Title 1">
            <a:extLst>
              <a:ext uri="{FF2B5EF4-FFF2-40B4-BE49-F238E27FC236}">
                <a16:creationId xmlns:a16="http://schemas.microsoft.com/office/drawing/2014/main" id="{1980687B-D824-45FA-864D-BB26909C4E66}"/>
              </a:ext>
            </a:extLst>
          </p:cNvPr>
          <p:cNvSpPr>
            <a:spLocks noGrp="1"/>
          </p:cNvSpPr>
          <p:nvPr>
            <p:ph type="title"/>
          </p:nvPr>
        </p:nvSpPr>
        <p:spPr>
          <a:xfrm>
            <a:off x="433388" y="839788"/>
            <a:ext cx="8229600" cy="842962"/>
          </a:xfrm>
        </p:spPr>
        <p:txBody>
          <a:bodyPr/>
          <a:lstStyle/>
          <a:p>
            <a:pPr eaLnBrk="1" hangingPunct="1"/>
            <a:r>
              <a:rPr lang="en-US" altLang="en-US" sz="3400" b="1">
                <a:latin typeface="Garamond" panose="02020404030301010803" pitchFamily="18" charset="0"/>
              </a:rPr>
              <a:t>SECTION 2: GENERAL INFORMATION</a:t>
            </a:r>
          </a:p>
        </p:txBody>
      </p:sp>
      <p:sp>
        <p:nvSpPr>
          <p:cNvPr id="2" name="Content Placeholder 2">
            <a:extLst>
              <a:ext uri="{FF2B5EF4-FFF2-40B4-BE49-F238E27FC236}">
                <a16:creationId xmlns:a16="http://schemas.microsoft.com/office/drawing/2014/main" id="{9AB44BAD-93AB-684E-DBD3-40565CA5937D}"/>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extLst>
      <p:ext uri="{BB962C8B-B14F-4D97-AF65-F5344CB8AC3E}">
        <p14:creationId xmlns:p14="http://schemas.microsoft.com/office/powerpoint/2010/main" val="64842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42A591-13B7-4CF5-A521-15787C0047A7}"/>
              </a:ext>
            </a:extLst>
          </p:cNvPr>
          <p:cNvSpPr>
            <a:spLocks noGrp="1"/>
          </p:cNvSpPr>
          <p:nvPr>
            <p:ph idx="1"/>
          </p:nvPr>
        </p:nvSpPr>
        <p:spPr>
          <a:xfrm>
            <a:off x="628651" y="2076450"/>
            <a:ext cx="8058150" cy="3898900"/>
          </a:xfrm>
        </p:spPr>
        <p:txBody>
          <a:bodyPr rtlCol="0">
            <a:normAutofit lnSpcReduction="10000"/>
          </a:bodyPr>
          <a:lstStyle/>
          <a:p>
            <a:pPr eaLnBrk="1" fontAlgn="auto" hangingPunct="1">
              <a:spcAft>
                <a:spcPts val="0"/>
              </a:spcAft>
              <a:buFont typeface="Arial"/>
              <a:buNone/>
              <a:defRPr/>
            </a:pPr>
            <a:r>
              <a:rPr lang="en-US" b="1" dirty="0">
                <a:latin typeface="Garamond" pitchFamily="18" charset="0"/>
              </a:rPr>
              <a:t>Issuing Office</a:t>
            </a:r>
            <a:r>
              <a:rPr lang="en-US" dirty="0">
                <a:latin typeface="Garamond" pitchFamily="18" charset="0"/>
              </a:rPr>
              <a:t> – </a:t>
            </a:r>
          </a:p>
          <a:p>
            <a:pPr eaLnBrk="1" fontAlgn="auto" hangingPunct="1">
              <a:spcAft>
                <a:spcPts val="0"/>
              </a:spcAft>
              <a:buFont typeface="Arial"/>
              <a:buNone/>
              <a:defRPr/>
            </a:pPr>
            <a:r>
              <a:rPr lang="en-US" sz="3100" dirty="0">
                <a:latin typeface="Garamond" pitchFamily="18" charset="0"/>
              </a:rPr>
              <a:t>UMB Office of Construction &amp; Facilities Strategic Acquisitions</a:t>
            </a:r>
            <a:endParaRPr lang="en-US" b="1" dirty="0">
              <a:latin typeface="Garamond" pitchFamily="18" charset="0"/>
            </a:endParaRPr>
          </a:p>
          <a:p>
            <a:pPr eaLnBrk="1" fontAlgn="auto" hangingPunct="1">
              <a:spcAft>
                <a:spcPts val="0"/>
              </a:spcAft>
              <a:buFont typeface="Arial"/>
              <a:buNone/>
              <a:defRPr/>
            </a:pPr>
            <a:r>
              <a:rPr lang="en-US" b="1" dirty="0">
                <a:latin typeface="Garamond" pitchFamily="18" charset="0"/>
              </a:rPr>
              <a:t>Contact:       </a:t>
            </a:r>
          </a:p>
          <a:p>
            <a:pPr eaLnBrk="1" fontAlgn="auto" hangingPunct="1">
              <a:spcAft>
                <a:spcPts val="0"/>
              </a:spcAft>
              <a:buFont typeface="Arial"/>
              <a:buNone/>
              <a:defRPr/>
            </a:pPr>
            <a:r>
              <a:rPr lang="en-US" b="1" dirty="0">
                <a:latin typeface="Garamond" pitchFamily="18" charset="0"/>
              </a:rPr>
              <a:t>	</a:t>
            </a:r>
            <a:r>
              <a:rPr lang="en-US" dirty="0">
                <a:latin typeface="Garamond" pitchFamily="18" charset="0"/>
              </a:rPr>
              <a:t>Michael Lacey</a:t>
            </a:r>
          </a:p>
          <a:p>
            <a:pPr eaLnBrk="1" fontAlgn="auto" hangingPunct="1">
              <a:spcAft>
                <a:spcPts val="0"/>
              </a:spcAft>
              <a:buFont typeface="Arial"/>
              <a:buNone/>
              <a:defRPr/>
            </a:pPr>
            <a:r>
              <a:rPr lang="en-US" dirty="0">
                <a:latin typeface="Garamond" pitchFamily="18" charset="0"/>
              </a:rPr>
              <a:t>	(410)-706-1558</a:t>
            </a:r>
          </a:p>
          <a:p>
            <a:pPr eaLnBrk="1" fontAlgn="auto" hangingPunct="1">
              <a:spcAft>
                <a:spcPts val="0"/>
              </a:spcAft>
              <a:buFont typeface="Arial"/>
              <a:buNone/>
              <a:defRPr/>
            </a:pPr>
            <a:r>
              <a:rPr lang="en-US" dirty="0">
                <a:latin typeface="Garamond" pitchFamily="18" charset="0"/>
                <a:hlinkClick r:id="rId3"/>
              </a:rPr>
              <a:t>	mlacey@umaryland.edu</a:t>
            </a:r>
            <a:r>
              <a:rPr lang="en-US" dirty="0">
                <a:latin typeface="Garamond" pitchFamily="18" charset="0"/>
              </a:rPr>
              <a:t> 						</a:t>
            </a:r>
          </a:p>
        </p:txBody>
      </p:sp>
      <p:sp>
        <p:nvSpPr>
          <p:cNvPr id="12291" name="Title 1">
            <a:extLst>
              <a:ext uri="{FF2B5EF4-FFF2-40B4-BE49-F238E27FC236}">
                <a16:creationId xmlns:a16="http://schemas.microsoft.com/office/drawing/2014/main" id="{0EFC3942-5424-4B20-8A52-7B6CA9A6C403}"/>
              </a:ext>
            </a:extLst>
          </p:cNvPr>
          <p:cNvSpPr>
            <a:spLocks noGrp="1"/>
          </p:cNvSpPr>
          <p:nvPr>
            <p:ph type="title"/>
          </p:nvPr>
        </p:nvSpPr>
        <p:spPr>
          <a:xfrm>
            <a:off x="457200" y="949325"/>
            <a:ext cx="8229600" cy="842963"/>
          </a:xfrm>
        </p:spPr>
        <p:txBody>
          <a:bodyPr/>
          <a:lstStyle/>
          <a:p>
            <a:pPr eaLnBrk="1" hangingPunct="1"/>
            <a:r>
              <a:rPr lang="en-US" altLang="en-US" sz="2600" b="1">
                <a:latin typeface="Garamond" panose="02020404030301010803" pitchFamily="18" charset="0"/>
              </a:rPr>
              <a:t>ATTACHMENT J: </a:t>
            </a:r>
            <a:r>
              <a:rPr lang="en-US" sz="2600" b="1">
                <a:effectLst/>
                <a:latin typeface="Garamond" panose="02020404030301010803" pitchFamily="18" charset="0"/>
                <a:ea typeface="Calibri" panose="020F0502020204030204" pitchFamily="34" charset="0"/>
                <a:cs typeface="Times New Roman" panose="02020603050405020304" pitchFamily="18" charset="0"/>
              </a:rPr>
              <a:t>SOLICITATION TERMS AND CONDITIONS INCLUDING DEFINITIONS</a:t>
            </a:r>
            <a:endParaRPr lang="en-US" altLang="en-US" sz="2600" b="1">
              <a:latin typeface="Garamond" panose="02020404030301010803" pitchFamily="18" charset="0"/>
            </a:endParaRPr>
          </a:p>
        </p:txBody>
      </p:sp>
      <p:sp>
        <p:nvSpPr>
          <p:cNvPr id="2" name="Content Placeholder 2">
            <a:extLst>
              <a:ext uri="{FF2B5EF4-FFF2-40B4-BE49-F238E27FC236}">
                <a16:creationId xmlns:a16="http://schemas.microsoft.com/office/drawing/2014/main" id="{8331FBAC-8C52-A0BF-D78D-8F6041F4154E}"/>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2C82FCE-C618-4728-B0BC-0714C03A3F25}"/>
              </a:ext>
            </a:extLst>
          </p:cNvPr>
          <p:cNvSpPr txBox="1">
            <a:spLocks/>
          </p:cNvSpPr>
          <p:nvPr/>
        </p:nvSpPr>
        <p:spPr bwMode="auto">
          <a:xfrm>
            <a:off x="884238" y="1767682"/>
            <a:ext cx="7650162"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Clr>
                <a:srgbClr val="FF0000"/>
              </a:buClr>
              <a:buSzPct val="115000"/>
            </a:pPr>
            <a:r>
              <a:rPr lang="en-US" altLang="en-US" dirty="0">
                <a:latin typeface="Garamond" panose="02020404030301010803" pitchFamily="18" charset="0"/>
              </a:rPr>
              <a:t>MBE Participation is 8%</a:t>
            </a:r>
          </a:p>
          <a:p>
            <a:pPr eaLnBrk="1" hangingPunct="1">
              <a:buClr>
                <a:srgbClr val="FF0000"/>
              </a:buClr>
              <a:buSzPct val="115000"/>
            </a:pPr>
            <a:r>
              <a:rPr lang="en-US" altLang="en-US" sz="2800" dirty="0">
                <a:latin typeface="Garamond" panose="02020404030301010803" pitchFamily="18" charset="0"/>
              </a:rPr>
              <a:t>	No Sub-goals</a:t>
            </a:r>
            <a:endParaRPr lang="en-US" altLang="en-US" sz="2000" dirty="0">
              <a:latin typeface="Garamond" panose="02020404030301010803" pitchFamily="18" charset="0"/>
            </a:endParaRPr>
          </a:p>
          <a:p>
            <a:pPr eaLnBrk="1" hangingPunct="1">
              <a:buClr>
                <a:srgbClr val="FF0000"/>
              </a:buClr>
              <a:buSzPct val="115000"/>
            </a:pPr>
            <a:r>
              <a:rPr lang="en-US" altLang="en-US" sz="2800" dirty="0">
                <a:latin typeface="Garamond" panose="02020404030301010803" pitchFamily="18" charset="0"/>
              </a:rPr>
              <a:t>	Joint Venture </a:t>
            </a:r>
          </a:p>
          <a:p>
            <a:pPr eaLnBrk="1" hangingPunct="1">
              <a:buClr>
                <a:srgbClr val="FF0000"/>
              </a:buClr>
              <a:buSzPct val="115000"/>
            </a:pPr>
            <a:r>
              <a:rPr lang="en-US" altLang="en-US" sz="2800" dirty="0">
                <a:latin typeface="Garamond" panose="02020404030301010803" pitchFamily="18" charset="0"/>
              </a:rPr>
              <a:t>	Electronic Funds Transfer </a:t>
            </a:r>
          </a:p>
          <a:p>
            <a:pPr eaLnBrk="1" hangingPunct="1">
              <a:buClr>
                <a:srgbClr val="FF0000"/>
              </a:buClr>
              <a:buSzPct val="115000"/>
            </a:pPr>
            <a:r>
              <a:rPr lang="en-US" altLang="en-US" sz="2800" dirty="0">
                <a:latin typeface="Garamond" panose="02020404030301010803" pitchFamily="18" charset="0"/>
              </a:rPr>
              <a:t>	</a:t>
            </a:r>
            <a:r>
              <a:rPr lang="en-US" altLang="en-US" sz="2800" dirty="0" err="1">
                <a:latin typeface="Garamond" panose="02020404030301010803" pitchFamily="18" charset="0"/>
              </a:rPr>
              <a:t>eMaryland</a:t>
            </a:r>
            <a:r>
              <a:rPr lang="en-US" altLang="en-US" sz="2800" dirty="0">
                <a:latin typeface="Garamond" panose="02020404030301010803" pitchFamily="18" charset="0"/>
              </a:rPr>
              <a:t> Marketplace Advantage</a:t>
            </a:r>
          </a:p>
          <a:p>
            <a:pPr eaLnBrk="1" hangingPunct="1">
              <a:buClr>
                <a:srgbClr val="FF0000"/>
              </a:buClr>
              <a:buSzPct val="115000"/>
            </a:pPr>
            <a:r>
              <a:rPr lang="en-US" altLang="en-US" sz="2800" dirty="0">
                <a:latin typeface="Garamond" panose="02020404030301010803" pitchFamily="18" charset="0"/>
              </a:rPr>
              <a:t>Bid Bond, Payment &amp; Performance Bonds</a:t>
            </a:r>
          </a:p>
          <a:p>
            <a:pPr eaLnBrk="1" hangingPunct="1">
              <a:buClr>
                <a:srgbClr val="FF0000"/>
              </a:buClr>
              <a:buSzPct val="115000"/>
            </a:pPr>
            <a:r>
              <a:rPr lang="en-US" altLang="en-US" sz="2800" dirty="0">
                <a:latin typeface="Garamond" panose="02020404030301010803" pitchFamily="18" charset="0"/>
              </a:rPr>
              <a:t>Contract Documents</a:t>
            </a:r>
            <a:endParaRPr lang="en-US" altLang="en-US" dirty="0"/>
          </a:p>
          <a:p>
            <a:pPr eaLnBrk="1" hangingPunct="1">
              <a:buFont typeface="Arial" panose="020B0604020202020204" pitchFamily="34" charset="0"/>
              <a:buNone/>
            </a:pPr>
            <a:endParaRPr lang="en-US" altLang="en-US" dirty="0"/>
          </a:p>
        </p:txBody>
      </p:sp>
      <p:sp>
        <p:nvSpPr>
          <p:cNvPr id="12291" name="Title 1">
            <a:extLst>
              <a:ext uri="{FF2B5EF4-FFF2-40B4-BE49-F238E27FC236}">
                <a16:creationId xmlns:a16="http://schemas.microsoft.com/office/drawing/2014/main" id="{08A2128A-4D26-4701-BEDD-B21B08ADA1D1}"/>
              </a:ext>
            </a:extLst>
          </p:cNvPr>
          <p:cNvSpPr>
            <a:spLocks noGrp="1"/>
          </p:cNvSpPr>
          <p:nvPr>
            <p:ph type="title"/>
          </p:nvPr>
        </p:nvSpPr>
        <p:spPr>
          <a:xfrm>
            <a:off x="457200" y="924719"/>
            <a:ext cx="8229600" cy="842963"/>
          </a:xfrm>
        </p:spPr>
        <p:txBody>
          <a:bodyPr/>
          <a:lstStyle/>
          <a:p>
            <a:pPr eaLnBrk="1" hangingPunct="1"/>
            <a:r>
              <a:rPr lang="en-US" altLang="en-US" sz="2600" b="1">
                <a:latin typeface="Garamond" panose="02020404030301010803" pitchFamily="18" charset="0"/>
              </a:rPr>
              <a:t>ATTACHMENT J: </a:t>
            </a:r>
            <a:r>
              <a:rPr lang="en-US" sz="2600" b="1">
                <a:effectLst/>
                <a:latin typeface="Garamond" panose="02020404030301010803" pitchFamily="18" charset="0"/>
                <a:ea typeface="Calibri" panose="020F0502020204030204" pitchFamily="34" charset="0"/>
                <a:cs typeface="Times New Roman" panose="02020603050405020304" pitchFamily="18" charset="0"/>
              </a:rPr>
              <a:t>SOLICITATION TERMS AND CONDITIONS INCLUDING DEFINITIONS</a:t>
            </a:r>
            <a:br>
              <a:rPr lang="en-US" sz="2600">
                <a:effectLst/>
                <a:latin typeface="Garamond" panose="02020404030301010803" pitchFamily="18" charset="0"/>
                <a:ea typeface="Calibri" panose="020F0502020204030204" pitchFamily="34" charset="0"/>
                <a:cs typeface="Times New Roman" panose="02020603050405020304" pitchFamily="18" charset="0"/>
              </a:rPr>
            </a:br>
            <a:endParaRPr lang="en-US" altLang="en-US" sz="2600" b="1">
              <a:latin typeface="Garamond" panose="02020404030301010803" pitchFamily="18" charset="0"/>
            </a:endParaRPr>
          </a:p>
        </p:txBody>
      </p:sp>
      <p:sp>
        <p:nvSpPr>
          <p:cNvPr id="2" name="Content Placeholder 2">
            <a:extLst>
              <a:ext uri="{FF2B5EF4-FFF2-40B4-BE49-F238E27FC236}">
                <a16:creationId xmlns:a16="http://schemas.microsoft.com/office/drawing/2014/main" id="{2FB9367B-7767-B4D9-AB0C-BFCA6D1A0888}"/>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12EBD5-3816-4172-ACD5-FEF59E130255}"/>
              </a:ext>
            </a:extLst>
          </p:cNvPr>
          <p:cNvSpPr>
            <a:spLocks noGrp="1"/>
          </p:cNvSpPr>
          <p:nvPr>
            <p:ph type="title"/>
          </p:nvPr>
        </p:nvSpPr>
        <p:spPr>
          <a:xfrm>
            <a:off x="-14288" y="1098550"/>
            <a:ext cx="9144001" cy="844550"/>
          </a:xfrm>
        </p:spPr>
        <p:txBody>
          <a:bodyPr rtlCol="0">
            <a:normAutofit fontScale="90000"/>
          </a:bodyPr>
          <a:lstStyle/>
          <a:p>
            <a:pPr eaLnBrk="1" fontAlgn="auto" hangingPunct="1">
              <a:spcAft>
                <a:spcPts val="0"/>
              </a:spcAft>
              <a:defRPr/>
            </a:pPr>
            <a:r>
              <a:rPr lang="en-US" sz="3100" b="1" dirty="0">
                <a:latin typeface="Garamond" pitchFamily="18" charset="0"/>
              </a:rPr>
              <a:t>SECTION 3: SCOPE OF SERVICES</a:t>
            </a:r>
            <a:br>
              <a:rPr lang="en-US" dirty="0"/>
            </a:br>
            <a:endParaRPr lang="en-US" dirty="0"/>
          </a:p>
        </p:txBody>
      </p:sp>
      <p:sp>
        <p:nvSpPr>
          <p:cNvPr id="12292" name="Rectangle 4">
            <a:extLst>
              <a:ext uri="{FF2B5EF4-FFF2-40B4-BE49-F238E27FC236}">
                <a16:creationId xmlns:a16="http://schemas.microsoft.com/office/drawing/2014/main" id="{8527FD14-84C6-47F7-BC41-672F509E1291}"/>
              </a:ext>
            </a:extLst>
          </p:cNvPr>
          <p:cNvSpPr>
            <a:spLocks noChangeArrowheads="1"/>
          </p:cNvSpPr>
          <p:nvPr/>
        </p:nvSpPr>
        <p:spPr bwMode="auto">
          <a:xfrm>
            <a:off x="3328988" y="1520698"/>
            <a:ext cx="24558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i="1" u="sng">
                <a:solidFill>
                  <a:srgbClr val="000000"/>
                </a:solidFill>
                <a:latin typeface="Garamond" panose="02020404030301010803" pitchFamily="18" charset="0"/>
              </a:rPr>
              <a:t>Project Overview</a:t>
            </a:r>
          </a:p>
        </p:txBody>
      </p:sp>
      <p:sp>
        <p:nvSpPr>
          <p:cNvPr id="2" name="Content Placeholder 2">
            <a:extLst>
              <a:ext uri="{FF2B5EF4-FFF2-40B4-BE49-F238E27FC236}">
                <a16:creationId xmlns:a16="http://schemas.microsoft.com/office/drawing/2014/main" id="{DFAC2738-9129-8CEF-6823-08A9D38C86DB}"/>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pic>
        <p:nvPicPr>
          <p:cNvPr id="7" name="Content Placeholder 6">
            <a:extLst>
              <a:ext uri="{FF2B5EF4-FFF2-40B4-BE49-F238E27FC236}">
                <a16:creationId xmlns:a16="http://schemas.microsoft.com/office/drawing/2014/main" id="{E321371D-6483-5F8A-05A1-F6D1197EADBD}"/>
              </a:ext>
            </a:extLst>
          </p:cNvPr>
          <p:cNvPicPr>
            <a:picLocks noGrp="1" noChangeAspect="1"/>
          </p:cNvPicPr>
          <p:nvPr>
            <p:ph idx="1"/>
          </p:nvPr>
        </p:nvPicPr>
        <p:blipFill>
          <a:blip r:embed="rId2"/>
          <a:stretch>
            <a:fillRect/>
          </a:stretch>
        </p:blipFill>
        <p:spPr>
          <a:xfrm>
            <a:off x="457200" y="2365248"/>
            <a:ext cx="8229600" cy="2806560"/>
          </a:xfrm>
        </p:spPr>
      </p:pic>
    </p:spTree>
    <p:extLst>
      <p:ext uri="{BB962C8B-B14F-4D97-AF65-F5344CB8AC3E}">
        <p14:creationId xmlns:p14="http://schemas.microsoft.com/office/powerpoint/2010/main" val="2512374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D7D100AE-0DAA-4FE6-912A-F3D5C6654D3D}"/>
              </a:ext>
            </a:extLst>
          </p:cNvPr>
          <p:cNvSpPr>
            <a:spLocks noGrp="1"/>
          </p:cNvSpPr>
          <p:nvPr>
            <p:ph idx="1"/>
          </p:nvPr>
        </p:nvSpPr>
        <p:spPr>
          <a:xfrm>
            <a:off x="63246" y="1894585"/>
            <a:ext cx="8637694" cy="3976493"/>
          </a:xfrm>
        </p:spPr>
        <p:txBody>
          <a:bodyPr/>
          <a:lstStyle/>
          <a:p>
            <a:pPr marL="457200" marR="0">
              <a:spcBef>
                <a:spcPts val="0"/>
              </a:spcBef>
              <a:spcAft>
                <a:spcPts val="0"/>
              </a:spcAft>
            </a:pPr>
            <a:r>
              <a:rPr lang="en-US" sz="1400" dirty="0">
                <a:latin typeface="Times New Roman" panose="02020603050405020304" pitchFamily="18" charset="0"/>
                <a:cs typeface="Times New Roman" panose="02020603050405020304" pitchFamily="18" charset="0"/>
              </a:rPr>
              <a:t>This project includes deferred maintenance improvements at the Colwell Center in Baltimore, including replacement of the aging tensile roof and HVAC system upgrades. This work will be completed in two separate, overlapping phases. Phase I will replace the distinctive tension fabric roof and Phase II for the refurbishment of the central plant.</a:t>
            </a:r>
          </a:p>
          <a:p>
            <a:pPr marL="457200" marR="0">
              <a:spcBef>
                <a:spcPts val="0"/>
              </a:spcBef>
              <a:spcAft>
                <a:spcPts val="0"/>
              </a:spcAft>
            </a:pPr>
            <a:r>
              <a:rPr lang="en-US" sz="1400" dirty="0">
                <a:latin typeface="Times New Roman" panose="02020603050405020304" pitchFamily="18" charset="0"/>
                <a:cs typeface="Times New Roman" panose="02020603050405020304" pitchFamily="18" charset="0"/>
              </a:rPr>
              <a:t>Replace Tension Fabric Roof. This involves complete replacement of the Tension Fabric Roof. Replacement would include the main membrane, liner, awning canopy and additional work to repaint the structural steel components. An analysis of the structural steel framing, cables and skylights and any associated work as a result of that analysis will also be required. All replacement components to the roof will need to comply with all current codes. The original Tension Fabric Roof was designed, fabricated, and installed by </a:t>
            </a:r>
            <a:r>
              <a:rPr lang="en-US" sz="1400" dirty="0" err="1">
                <a:latin typeface="Times New Roman" panose="02020603050405020304" pitchFamily="18" charset="0"/>
                <a:cs typeface="Times New Roman" panose="02020603050405020304" pitchFamily="18" charset="0"/>
              </a:rPr>
              <a:t>Birdair</a:t>
            </a:r>
            <a:r>
              <a:rPr lang="en-US" sz="1400" dirty="0">
                <a:latin typeface="Times New Roman" panose="02020603050405020304" pitchFamily="18" charset="0"/>
                <a:cs typeface="Times New Roman" panose="02020603050405020304" pitchFamily="18" charset="0"/>
              </a:rPr>
              <a:t> Inc. UMB would be interested in doing a sole source selection of </a:t>
            </a:r>
            <a:r>
              <a:rPr lang="en-US" sz="1400" dirty="0" err="1">
                <a:latin typeface="Times New Roman" panose="02020603050405020304" pitchFamily="18" charset="0"/>
                <a:cs typeface="Times New Roman" panose="02020603050405020304" pitchFamily="18" charset="0"/>
              </a:rPr>
              <a:t>Birdair</a:t>
            </a:r>
            <a:r>
              <a:rPr lang="en-US" sz="1400" dirty="0">
                <a:latin typeface="Times New Roman" panose="02020603050405020304" pitchFamily="18" charset="0"/>
                <a:cs typeface="Times New Roman" panose="02020603050405020304" pitchFamily="18" charset="0"/>
              </a:rPr>
              <a:t> Inc. through the Construction Manager. </a:t>
            </a:r>
            <a:r>
              <a:rPr lang="en-US" sz="1400" dirty="0" err="1">
                <a:latin typeface="Times New Roman" panose="02020603050405020304" pitchFamily="18" charset="0"/>
                <a:cs typeface="Times New Roman" panose="02020603050405020304" pitchFamily="18" charset="0"/>
              </a:rPr>
              <a:t>Birdair</a:t>
            </a:r>
            <a:r>
              <a:rPr lang="en-US" sz="1400" dirty="0">
                <a:latin typeface="Times New Roman" panose="02020603050405020304" pitchFamily="18" charset="0"/>
                <a:cs typeface="Times New Roman" panose="02020603050405020304" pitchFamily="18" charset="0"/>
              </a:rPr>
              <a:t> Inc. was responsible for the specific mathematical modeling used for template generation that results in the structural integrity of the roof, shape of the roof and reactions loads to the clearstory wall steel support structure. The scope also includes an analysis of the painted steel in the atrium Tension Fabric Roof area. The intumescent paint is peeling from the steel. The pealing and compromised paint will be required to be removed and the steel recoated as required. </a:t>
            </a:r>
          </a:p>
          <a:p>
            <a:pPr marL="457200" marR="0">
              <a:spcBef>
                <a:spcPts val="0"/>
              </a:spcBef>
              <a:spcAft>
                <a:spcPts val="0"/>
              </a:spcAft>
            </a:pPr>
            <a:r>
              <a:rPr lang="en-US" sz="1400" dirty="0">
                <a:latin typeface="Times New Roman" panose="02020603050405020304" pitchFamily="18" charset="0"/>
                <a:cs typeface="Times New Roman" panose="02020603050405020304" pitchFamily="18" charset="0"/>
              </a:rPr>
              <a:t>Central Plant Refurbishment. The CMAR will be responsible for Coordinating Central Plant refurbishment. The work includes replacing obsolete chillers, controls, motors, pumps, demolition of ice storage units. This work would consist of determining whether equipment will be refurbished or replaced, the latter of which will include ordering long lead items such as the chiller equipment. It is important to order all chillers at the same time to avoid model changes by the manufacturer.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E512EBD5-3816-4172-ACD5-FEF59E130255}"/>
              </a:ext>
            </a:extLst>
          </p:cNvPr>
          <p:cNvSpPr>
            <a:spLocks noGrp="1"/>
          </p:cNvSpPr>
          <p:nvPr>
            <p:ph type="title"/>
          </p:nvPr>
        </p:nvSpPr>
        <p:spPr>
          <a:xfrm>
            <a:off x="-5144" y="943102"/>
            <a:ext cx="9144001" cy="844550"/>
          </a:xfrm>
        </p:spPr>
        <p:txBody>
          <a:bodyPr rtlCol="0">
            <a:normAutofit fontScale="90000"/>
          </a:bodyPr>
          <a:lstStyle/>
          <a:p>
            <a:pPr eaLnBrk="1" fontAlgn="auto" hangingPunct="1">
              <a:spcAft>
                <a:spcPts val="0"/>
              </a:spcAft>
              <a:defRPr/>
            </a:pPr>
            <a:r>
              <a:rPr lang="en-US" sz="3100" b="1">
                <a:latin typeface="Garamond" pitchFamily="18" charset="0"/>
              </a:rPr>
              <a:t>SECTION 3: SCOPE OF SERVICES</a:t>
            </a:r>
            <a:br>
              <a:rPr lang="en-US"/>
            </a:br>
            <a:endParaRPr lang="en-US"/>
          </a:p>
        </p:txBody>
      </p:sp>
      <p:sp>
        <p:nvSpPr>
          <p:cNvPr id="12292" name="Rectangle 4">
            <a:extLst>
              <a:ext uri="{FF2B5EF4-FFF2-40B4-BE49-F238E27FC236}">
                <a16:creationId xmlns:a16="http://schemas.microsoft.com/office/drawing/2014/main" id="{8527FD14-84C6-47F7-BC41-672F509E1291}"/>
              </a:ext>
            </a:extLst>
          </p:cNvPr>
          <p:cNvSpPr>
            <a:spLocks noChangeArrowheads="1"/>
          </p:cNvSpPr>
          <p:nvPr/>
        </p:nvSpPr>
        <p:spPr bwMode="auto">
          <a:xfrm>
            <a:off x="3338132" y="1310386"/>
            <a:ext cx="24558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i="1" u="sng">
                <a:solidFill>
                  <a:srgbClr val="000000"/>
                </a:solidFill>
                <a:latin typeface="Garamond" panose="02020404030301010803" pitchFamily="18" charset="0"/>
              </a:rPr>
              <a:t>Project Overview</a:t>
            </a:r>
          </a:p>
        </p:txBody>
      </p:sp>
      <p:sp>
        <p:nvSpPr>
          <p:cNvPr id="2" name="Content Placeholder 2">
            <a:extLst>
              <a:ext uri="{FF2B5EF4-FFF2-40B4-BE49-F238E27FC236}">
                <a16:creationId xmlns:a16="http://schemas.microsoft.com/office/drawing/2014/main" id="{85D4DF00-6CCE-42D8-FB51-96F61AA491A5}"/>
              </a:ext>
            </a:extLst>
          </p:cNvPr>
          <p:cNvSpPr txBox="1">
            <a:spLocks/>
          </p:cNvSpPr>
          <p:nvPr/>
        </p:nvSpPr>
        <p:spPr bwMode="auto">
          <a:xfrm>
            <a:off x="5555988" y="5978013"/>
            <a:ext cx="3588012" cy="2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1500" b="1" dirty="0">
                <a:latin typeface="Garamond" pitchFamily="18" charset="0"/>
              </a:rPr>
              <a:t>A link to the sign-in is posted in the Q&amp;A.</a:t>
            </a:r>
            <a:endParaRPr lang="en-US" sz="1500" dirty="0">
              <a:solidFill>
                <a:srgbClr val="000000"/>
              </a:solidFill>
              <a:latin typeface="Garamond" panose="02020404030301010803" pitchFamily="18" charset="0"/>
            </a:endParaRPr>
          </a:p>
          <a:p>
            <a:pPr eaLnBrk="1" fontAlgn="auto" hangingPunct="1">
              <a:spcAft>
                <a:spcPts val="0"/>
              </a:spcAft>
              <a:buFont typeface="Arial"/>
              <a:buNone/>
              <a:defRPr/>
            </a:pPr>
            <a:endParaRPr lang="en-US" dirty="0">
              <a:latin typeface="Garamond" pitchFamily="18" charset="0"/>
            </a:endParaRPr>
          </a:p>
          <a:p>
            <a:pPr eaLnBrk="1" fontAlgn="auto" hangingPunct="1">
              <a:spcAft>
                <a:spcPts val="0"/>
              </a:spcAft>
              <a:buFont typeface="Arial"/>
              <a:buNone/>
              <a:defRPr/>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9aa8f894-e812-4e0d-86e5-843ea014786b">
      <Terms xmlns="http://schemas.microsoft.com/office/infopath/2007/PartnerControls"/>
    </lcf76f155ced4ddcb4097134ff3c332f>
    <TaxCatchAll xmlns="e07fe21e-f23f-4003-9a29-6aa689a6a12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353571A3158644BB83A3EC638484B3" ma:contentTypeVersion="20" ma:contentTypeDescription="Create a new document." ma:contentTypeScope="" ma:versionID="11c940843906bdffb63236ea72be7cbd">
  <xsd:schema xmlns:xsd="http://www.w3.org/2001/XMLSchema" xmlns:xs="http://www.w3.org/2001/XMLSchema" xmlns:p="http://schemas.microsoft.com/office/2006/metadata/properties" xmlns:ns1="http://schemas.microsoft.com/sharepoint/v3" xmlns:ns2="9aa8f894-e812-4e0d-86e5-843ea014786b" xmlns:ns3="e07fe21e-f23f-4003-9a29-6aa689a6a12f" targetNamespace="http://schemas.microsoft.com/office/2006/metadata/properties" ma:root="true" ma:fieldsID="7fa2330eb3669c4a9062cbcda0a17f96" ns1:_="" ns2:_="" ns3:_="">
    <xsd:import namespace="http://schemas.microsoft.com/sharepoint/v3"/>
    <xsd:import namespace="9aa8f894-e812-4e0d-86e5-843ea014786b"/>
    <xsd:import namespace="e07fe21e-f23f-4003-9a29-6aa689a6a1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a8f894-e812-4e0d-86e5-843ea0147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d37ae30-1c3a-40e1-94c5-05ea5a1665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7fe21e-f23f-4003-9a29-6aa689a6a12f"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9b35851-899a-4a58-ab1b-2d55439474b7}" ma:internalName="TaxCatchAll" ma:showField="CatchAllData" ma:web="e07fe21e-f23f-4003-9a29-6aa689a6a1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61B2D1-7AE4-443E-A600-7C30B542B086}">
  <ds:schemaRefs>
    <ds:schemaRef ds:uri="http://schemas.microsoft.com/sharepoint/v3/contenttype/forms"/>
  </ds:schemaRefs>
</ds:datastoreItem>
</file>

<file path=customXml/itemProps2.xml><?xml version="1.0" encoding="utf-8"?>
<ds:datastoreItem xmlns:ds="http://schemas.openxmlformats.org/officeDocument/2006/customXml" ds:itemID="{E21DDEB0-5E11-4F38-AA77-A5B0D68BDB97}">
  <ds:schemaRefs>
    <ds:schemaRef ds:uri="9aa8f894-e812-4e0d-86e5-843ea014786b"/>
    <ds:schemaRef ds:uri="e07fe21e-f23f-4003-9a29-6aa689a6a12f"/>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BD0A44A8-1794-428A-865F-2374AB2861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8f894-e812-4e0d-86e5-843ea014786b"/>
    <ds:schemaRef ds:uri="e07fe21e-f23f-4003-9a29-6aa689a6a1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437</TotalTime>
  <Words>2585</Words>
  <Application>Microsoft Office PowerPoint</Application>
  <PresentationFormat>On-screen Show (4:3)</PresentationFormat>
  <Paragraphs>244</Paragraphs>
  <Slides>29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Calisto MT</vt:lpstr>
      <vt:lpstr>Garamond</vt:lpstr>
      <vt:lpstr>Times New Roman</vt:lpstr>
      <vt:lpstr>Office Theme</vt:lpstr>
      <vt:lpstr>PowerPoint Presentation</vt:lpstr>
      <vt:lpstr>INFORMATION AVAILBLE TO PROPOSERS</vt:lpstr>
      <vt:lpstr>SECTION 1: SOLICITATION SCHEDULE</vt:lpstr>
      <vt:lpstr>SECTION 2: GENERAL INFORMATION</vt:lpstr>
      <vt:lpstr>SECTION 2: GENERAL INFORMATION</vt:lpstr>
      <vt:lpstr>ATTACHMENT J: SOLICITATION TERMS AND CONDITIONS INCLUDING DEFINITIONS</vt:lpstr>
      <vt:lpstr>ATTACHMENT J: SOLICITATION TERMS AND CONDITIONS INCLUDING DEFINITIONS </vt:lpstr>
      <vt:lpstr>SECTION 3: SCOPE OF SERVICES </vt:lpstr>
      <vt:lpstr>SECTION 3: SCOPE OF SERVICES </vt:lpstr>
      <vt:lpstr>SECTION 3: SCOPE OF SERVICES </vt:lpstr>
      <vt:lpstr>SECTION 3: SCOPE OF SERVICES </vt:lpstr>
      <vt:lpstr>SECTION 3: SCOPE OF SERVICES </vt:lpstr>
      <vt:lpstr>SECTION 4: PROCUREMENT PHASES AND EVALUTION PROCESS </vt:lpstr>
      <vt:lpstr>SECTION 4: PROCUREMENT PHASES AND EVALUTION PROCESS</vt:lpstr>
      <vt:lpstr>EXAMPLE OF AN A3 FORMAT</vt:lpstr>
      <vt:lpstr>SECTION 4: PROCUREMENT PHASES AND EVALUTION PROCESS</vt:lpstr>
      <vt:lpstr>PowerPoint Presentation</vt:lpstr>
      <vt:lpstr>PowerPoint Presentation</vt:lpstr>
      <vt:lpstr>PowerPoint Presentation</vt:lpstr>
      <vt:lpstr>PowerPoint Presentation</vt:lpstr>
      <vt:lpstr>SECTION 4: PROCUREMENT PHASES AND EVALUTION PROCESS </vt:lpstr>
      <vt:lpstr>SECTION 4: PROCUREMENT PHASES AND EVALUTION PROCESS</vt:lpstr>
      <vt:lpstr>SECTION 4: PROCUREMENT PHASES AND EVALUTION PROCESS</vt:lpstr>
      <vt:lpstr>SECTION 4: PROCUREMENT PHASES AND  EVALUTION PROCESS</vt:lpstr>
      <vt:lpstr>SECTION 4: PROCUREMENT PHASES AND  EVALUTION PROCESS</vt:lpstr>
      <vt:lpstr>PowerPoint Presentation</vt:lpstr>
      <vt:lpstr>PowerPoint Presentation</vt:lpstr>
      <vt:lpstr>KEY POINTS TO REMEMBER</vt:lpstr>
      <vt:lpstr>KEY POINTS TO REMEMBER</vt:lpstr>
    </vt:vector>
  </TitlesOfParts>
  <Company>Univ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Lacey, Michael</cp:lastModifiedBy>
  <cp:revision>3</cp:revision>
  <cp:lastPrinted>2022-06-02T12:04:34Z</cp:lastPrinted>
  <dcterms:created xsi:type="dcterms:W3CDTF">2011-07-08T16:06:12Z</dcterms:created>
  <dcterms:modified xsi:type="dcterms:W3CDTF">2024-02-07T15:33:42Z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ip_UnifiedCompliancePolicyUIAction">
    <vt:lpwstr/>
  </property>
  <property fmtid="{D5CDD505-2E9C-101B-9397-08002B2CF9AE}" pid="3" name="_ip_UnifiedCompliancePolicyProperties">
    <vt:lpwstr/>
  </property>
  <property fmtid="{D5CDD505-2E9C-101B-9397-08002B2CF9AE}" pid="4" name="ContentTypeId">
    <vt:lpwstr>0x01010039353571A3158644BB83A3EC638484B3</vt:lpwstr>
  </property>
  <property fmtid="{D5CDD505-2E9C-101B-9397-08002B2CF9AE}" pid="5" name="MediaServiceImageTags">
    <vt:lpwstr/>
  </property>
</Properties>
</file>